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29"/>
  </p:notesMasterIdLst>
  <p:handoutMasterIdLst>
    <p:handoutMasterId r:id="rId30"/>
  </p:handoutMasterIdLst>
  <p:sldIdLst>
    <p:sldId id="256" r:id="rId2"/>
    <p:sldId id="298" r:id="rId3"/>
    <p:sldId id="305" r:id="rId4"/>
    <p:sldId id="300" r:id="rId5"/>
    <p:sldId id="306" r:id="rId6"/>
    <p:sldId id="303" r:id="rId7"/>
    <p:sldId id="307" r:id="rId8"/>
    <p:sldId id="276" r:id="rId9"/>
    <p:sldId id="269" r:id="rId10"/>
    <p:sldId id="272" r:id="rId11"/>
    <p:sldId id="277" r:id="rId12"/>
    <p:sldId id="292" r:id="rId13"/>
    <p:sldId id="304" r:id="rId14"/>
    <p:sldId id="280" r:id="rId15"/>
    <p:sldId id="297" r:id="rId16"/>
    <p:sldId id="278" r:id="rId17"/>
    <p:sldId id="282" r:id="rId18"/>
    <p:sldId id="286" r:id="rId19"/>
    <p:sldId id="284" r:id="rId20"/>
    <p:sldId id="287" r:id="rId21"/>
    <p:sldId id="288" r:id="rId22"/>
    <p:sldId id="281" r:id="rId23"/>
    <p:sldId id="291" r:id="rId24"/>
    <p:sldId id="290" r:id="rId25"/>
    <p:sldId id="289" r:id="rId26"/>
    <p:sldId id="279" r:id="rId27"/>
    <p:sldId id="302" r:id="rId28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8000"/>
    <a:srgbClr val="0099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6" autoAdjust="0"/>
    <p:restoredTop sz="94660" autoAdjust="0"/>
  </p:normalViewPr>
  <p:slideViewPr>
    <p:cSldViewPr>
      <p:cViewPr varScale="1">
        <p:scale>
          <a:sx n="159" d="100"/>
          <a:sy n="159" d="100"/>
        </p:scale>
        <p:origin x="1674" y="1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>
            <a:extLst>
              <a:ext uri="{FF2B5EF4-FFF2-40B4-BE49-F238E27FC236}">
                <a16:creationId xmlns:a16="http://schemas.microsoft.com/office/drawing/2014/main" id="{DFE99F6D-EEE8-4DA6-8424-1A8311616A4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9011" name="Rectangle 3">
            <a:extLst>
              <a:ext uri="{FF2B5EF4-FFF2-40B4-BE49-F238E27FC236}">
                <a16:creationId xmlns:a16="http://schemas.microsoft.com/office/drawing/2014/main" id="{CC5FBB4F-A475-497B-950E-5D8F30067720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9012" name="Rectangle 4">
            <a:extLst>
              <a:ext uri="{FF2B5EF4-FFF2-40B4-BE49-F238E27FC236}">
                <a16:creationId xmlns:a16="http://schemas.microsoft.com/office/drawing/2014/main" id="{0B329281-C863-4DBA-8E98-005C9DEC60CC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9013" name="Rectangle 5">
            <a:extLst>
              <a:ext uri="{FF2B5EF4-FFF2-40B4-BE49-F238E27FC236}">
                <a16:creationId xmlns:a16="http://schemas.microsoft.com/office/drawing/2014/main" id="{C2F67816-BE0F-421F-AE16-A12CD6B2C7B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B6633A9C-92C0-4F47-BA50-42A2C22D6A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2">
            <a:extLst>
              <a:ext uri="{FF2B5EF4-FFF2-40B4-BE49-F238E27FC236}">
                <a16:creationId xmlns:a16="http://schemas.microsoft.com/office/drawing/2014/main" id="{31D3375F-C5FA-406A-97FA-AC18FF071D7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87" name="Rectangle 3">
            <a:extLst>
              <a:ext uri="{FF2B5EF4-FFF2-40B4-BE49-F238E27FC236}">
                <a16:creationId xmlns:a16="http://schemas.microsoft.com/office/drawing/2014/main" id="{B0CA25B8-CFD4-44C2-BC83-BE493A23537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B33DF46D-A97B-46BC-996D-94DA7E7C6688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989" name="Rectangle 5">
            <a:extLst>
              <a:ext uri="{FF2B5EF4-FFF2-40B4-BE49-F238E27FC236}">
                <a16:creationId xmlns:a16="http://schemas.microsoft.com/office/drawing/2014/main" id="{73CF3EDD-EB89-40EF-8CDB-AA7041D44733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97990" name="Rectangle 6">
            <a:extLst>
              <a:ext uri="{FF2B5EF4-FFF2-40B4-BE49-F238E27FC236}">
                <a16:creationId xmlns:a16="http://schemas.microsoft.com/office/drawing/2014/main" id="{7F432415-9772-4810-A85E-0623DDD4F80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991" name="Rectangle 7">
            <a:extLst>
              <a:ext uri="{FF2B5EF4-FFF2-40B4-BE49-F238E27FC236}">
                <a16:creationId xmlns:a16="http://schemas.microsoft.com/office/drawing/2014/main" id="{A4C26F00-253B-4AD3-B81E-EF1D8BAF35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300"/>
            </a:lvl1pPr>
          </a:lstStyle>
          <a:p>
            <a:pPr>
              <a:defRPr/>
            </a:pPr>
            <a:fld id="{A87377A9-708A-41C7-906B-F58268845D1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A687503D-1CB3-4071-8195-49E1B56B0C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0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875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20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92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64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36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9DD66C-5BB6-418D-93FD-B8B791D45363}" type="slidenum">
              <a:rPr lang="en-US" altLang="en-US" sz="1300" smtClean="0"/>
              <a:pPr>
                <a:spcBef>
                  <a:spcPct val="0"/>
                </a:spcBef>
              </a:pPr>
              <a:t>1</a:t>
            </a:fld>
            <a:endParaRPr lang="en-US" altLang="en-US" sz="13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8D100CBA-269E-45F2-8A18-8F582E5E26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A5E65D55-A37A-47A5-B10A-BB8A6A5886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46077B3F-34F8-44BD-AA80-706DE26B50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0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875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20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92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64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36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1160A9E-74DF-4CAC-9B9D-40AD5225A718}" type="slidenum">
              <a:rPr lang="en-US" altLang="en-US" sz="1300" smtClean="0"/>
              <a:pPr>
                <a:spcBef>
                  <a:spcPct val="0"/>
                </a:spcBef>
              </a:pPr>
              <a:t>10</a:t>
            </a:fld>
            <a:endParaRPr lang="en-US" altLang="en-US" sz="1300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80191ABE-DFBF-431C-8AAF-326CB5B858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236410C8-F5AD-4E77-80CD-715A7126B5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71F4C1D2-F101-4DA3-8E52-1AAE2F77DF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0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875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20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92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64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36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B9E6121-622D-4B37-B980-6175DD405D32}" type="slidenum">
              <a:rPr lang="en-US" altLang="en-US" sz="1300" smtClean="0"/>
              <a:pPr>
                <a:spcBef>
                  <a:spcPct val="0"/>
                </a:spcBef>
              </a:pPr>
              <a:t>11</a:t>
            </a:fld>
            <a:endParaRPr lang="en-US" altLang="en-US" sz="1300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3FB2C960-54C3-4E2F-8B07-D733F45C08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6B15367C-CA05-49EB-9849-B583A0CF5B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41E282D5-E9D6-4D61-A16E-819950E667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0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875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20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92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64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36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95C7D9-E2F6-41B3-9909-36DC1AAA2874}" type="slidenum">
              <a:rPr lang="en-US" altLang="en-US" sz="1300" smtClean="0"/>
              <a:pPr>
                <a:spcBef>
                  <a:spcPct val="0"/>
                </a:spcBef>
              </a:pPr>
              <a:t>12</a:t>
            </a:fld>
            <a:endParaRPr lang="en-US" altLang="en-US" sz="1300"/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09784F0F-9D27-4D70-AD59-58345A159F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1C845354-9E81-4273-BCD9-D0CFEA8BE5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>
            <a:extLst>
              <a:ext uri="{FF2B5EF4-FFF2-40B4-BE49-F238E27FC236}">
                <a16:creationId xmlns:a16="http://schemas.microsoft.com/office/drawing/2014/main" id="{FD1B666D-9718-4EDC-9EF5-A8DEFC3087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0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875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20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92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64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36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D988F4C-A331-4277-957E-D8F81BD4511F}" type="slidenum">
              <a:rPr lang="en-US" altLang="en-US" sz="1300" smtClean="0"/>
              <a:pPr>
                <a:spcBef>
                  <a:spcPct val="0"/>
                </a:spcBef>
              </a:pPr>
              <a:t>13</a:t>
            </a:fld>
            <a:endParaRPr lang="en-US" altLang="en-US" sz="1300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ABC75894-04A6-4917-8D32-00CF60DA72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>
            <a:extLst>
              <a:ext uri="{FF2B5EF4-FFF2-40B4-BE49-F238E27FC236}">
                <a16:creationId xmlns:a16="http://schemas.microsoft.com/office/drawing/2014/main" id="{54C7864C-1F38-4D24-9FFB-8AB29C3F65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>
            <a:extLst>
              <a:ext uri="{FF2B5EF4-FFF2-40B4-BE49-F238E27FC236}">
                <a16:creationId xmlns:a16="http://schemas.microsoft.com/office/drawing/2014/main" id="{8F8BE0CF-2786-491D-A874-B3B12BEECC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0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875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20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92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64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36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E95D55D-486C-468B-9DDC-58518CADC1A8}" type="slidenum">
              <a:rPr lang="en-US" altLang="en-US" sz="1300" smtClean="0"/>
              <a:pPr>
                <a:spcBef>
                  <a:spcPct val="0"/>
                </a:spcBef>
              </a:pPr>
              <a:t>14</a:t>
            </a:fld>
            <a:endParaRPr lang="en-US" altLang="en-US" sz="1300"/>
          </a:p>
        </p:txBody>
      </p:sp>
      <p:sp>
        <p:nvSpPr>
          <p:cNvPr id="30723" name="Rectangle 2">
            <a:extLst>
              <a:ext uri="{FF2B5EF4-FFF2-40B4-BE49-F238E27FC236}">
                <a16:creationId xmlns:a16="http://schemas.microsoft.com/office/drawing/2014/main" id="{F6250B33-4076-449B-9979-A8B4361A2D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010153B7-C19E-4223-A193-3C7EE1C792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2B2DC9F9-A925-43C3-902F-D38AECB6B42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0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875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20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92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64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36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5E23392-9385-4C36-B12E-CFFD84767C1E}" type="slidenum">
              <a:rPr lang="en-US" altLang="en-US" sz="1300" smtClean="0"/>
              <a:pPr>
                <a:spcBef>
                  <a:spcPct val="0"/>
                </a:spcBef>
              </a:pPr>
              <a:t>15</a:t>
            </a:fld>
            <a:endParaRPr lang="en-US" altLang="en-US" sz="1300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16438C8E-304F-4668-A125-6B5DB0EF9DF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17EC3B36-F255-46F7-828A-951DE1775F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04E829F2-1C5E-4771-AEDA-3A6175B6AEB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0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875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20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92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64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36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D06488D-5429-4AA2-BC3C-96CFAEE2268B}" type="slidenum">
              <a:rPr lang="en-US" altLang="en-US" sz="1300" smtClean="0"/>
              <a:pPr>
                <a:spcBef>
                  <a:spcPct val="0"/>
                </a:spcBef>
              </a:pPr>
              <a:t>16</a:t>
            </a:fld>
            <a:endParaRPr lang="en-US" altLang="en-US" sz="1300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9BA40ADD-4096-4392-B504-357F3C4535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42A383A8-7606-4BCA-9033-120411EFD3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8031A72B-F9A1-4D2B-8377-CDE5E5F6055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0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875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20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92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64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36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84E1753-A4E8-47A2-B20B-94F1A8802276}" type="slidenum">
              <a:rPr lang="en-US" altLang="en-US" sz="1300" smtClean="0"/>
              <a:pPr>
                <a:spcBef>
                  <a:spcPct val="0"/>
                </a:spcBef>
              </a:pPr>
              <a:t>17</a:t>
            </a:fld>
            <a:endParaRPr lang="en-US" altLang="en-US" sz="1300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D4CA68F0-4B52-48B9-9940-B082F7BF3B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B608CB10-CF60-4EB7-AB01-E73A8B8E4E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>
            <a:extLst>
              <a:ext uri="{FF2B5EF4-FFF2-40B4-BE49-F238E27FC236}">
                <a16:creationId xmlns:a16="http://schemas.microsoft.com/office/drawing/2014/main" id="{E7CFBCA0-B802-4A89-AB34-F0A276CB42A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0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875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20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92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64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36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BC9C758-3832-4A95-82FA-53A465315662}" type="slidenum">
              <a:rPr lang="en-US" altLang="en-US" sz="1300" smtClean="0"/>
              <a:pPr>
                <a:spcBef>
                  <a:spcPct val="0"/>
                </a:spcBef>
              </a:pPr>
              <a:t>18</a:t>
            </a:fld>
            <a:endParaRPr lang="en-US" altLang="en-US" sz="1300"/>
          </a:p>
        </p:txBody>
      </p:sp>
      <p:sp>
        <p:nvSpPr>
          <p:cNvPr id="38915" name="Rectangle 2">
            <a:extLst>
              <a:ext uri="{FF2B5EF4-FFF2-40B4-BE49-F238E27FC236}">
                <a16:creationId xmlns:a16="http://schemas.microsoft.com/office/drawing/2014/main" id="{E9E2438E-2B5C-48D4-A6B3-262FD26684D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>
            <a:extLst>
              <a:ext uri="{FF2B5EF4-FFF2-40B4-BE49-F238E27FC236}">
                <a16:creationId xmlns:a16="http://schemas.microsoft.com/office/drawing/2014/main" id="{706F5975-1FC8-4893-8195-57437647EE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764AA5F5-FA10-4663-A0BC-CFD22617CC5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0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875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20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92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64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36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0F0F5C0-3418-41CB-94A5-9DE47642870C}" type="slidenum">
              <a:rPr lang="en-US" altLang="en-US" sz="1300" smtClean="0"/>
              <a:pPr>
                <a:spcBef>
                  <a:spcPct val="0"/>
                </a:spcBef>
              </a:pPr>
              <a:t>19</a:t>
            </a:fld>
            <a:endParaRPr lang="en-US" altLang="en-US" sz="1300"/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BA6CC7EA-C771-4ACC-99ED-2C422CDC98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03589B6F-A759-4AD8-B580-A5C1D518B1A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8FBBD2D2-306A-4CBA-8000-C6FFC3EF86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0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875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20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92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64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36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5A3C81A-8F92-4366-9C33-F0648EA66CD5}" type="slidenum">
              <a:rPr lang="en-US" altLang="en-US" sz="1300" smtClean="0"/>
              <a:pPr>
                <a:spcBef>
                  <a:spcPct val="0"/>
                </a:spcBef>
              </a:pPr>
              <a:t>2</a:t>
            </a:fld>
            <a:endParaRPr lang="en-US" altLang="en-US" sz="13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D3F19510-82AA-458C-A9D5-900879D718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9D7D76CF-B6B9-4B26-8AF8-D8865AA3FA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>
            <a:extLst>
              <a:ext uri="{FF2B5EF4-FFF2-40B4-BE49-F238E27FC236}">
                <a16:creationId xmlns:a16="http://schemas.microsoft.com/office/drawing/2014/main" id="{24AE91F3-1846-43D6-8182-E045DA0BD1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0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875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20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92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64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36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952E864-8E02-4985-ABE8-A2129AE73D4A}" type="slidenum">
              <a:rPr lang="en-US" altLang="en-US" sz="1300" smtClean="0"/>
              <a:pPr>
                <a:spcBef>
                  <a:spcPct val="0"/>
                </a:spcBef>
              </a:pPr>
              <a:t>20</a:t>
            </a:fld>
            <a:endParaRPr lang="en-US" altLang="en-US" sz="1300"/>
          </a:p>
        </p:txBody>
      </p:sp>
      <p:sp>
        <p:nvSpPr>
          <p:cNvPr id="43011" name="Rectangle 2">
            <a:extLst>
              <a:ext uri="{FF2B5EF4-FFF2-40B4-BE49-F238E27FC236}">
                <a16:creationId xmlns:a16="http://schemas.microsoft.com/office/drawing/2014/main" id="{18C81469-1952-49F6-BAC1-DD6E918751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>
            <a:extLst>
              <a:ext uri="{FF2B5EF4-FFF2-40B4-BE49-F238E27FC236}">
                <a16:creationId xmlns:a16="http://schemas.microsoft.com/office/drawing/2014/main" id="{B52541D7-C1F8-4F21-9876-FC9D21CE65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>
            <a:extLst>
              <a:ext uri="{FF2B5EF4-FFF2-40B4-BE49-F238E27FC236}">
                <a16:creationId xmlns:a16="http://schemas.microsoft.com/office/drawing/2014/main" id="{311064F2-87CB-45FA-9332-15DDA94F0F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0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875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20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92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64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36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E8807A-8EBD-45CE-A043-7A8C29CEE470}" type="slidenum">
              <a:rPr lang="en-US" altLang="en-US" sz="1300" smtClean="0"/>
              <a:pPr>
                <a:spcBef>
                  <a:spcPct val="0"/>
                </a:spcBef>
              </a:pPr>
              <a:t>21</a:t>
            </a:fld>
            <a:endParaRPr lang="en-US" altLang="en-US" sz="1300"/>
          </a:p>
        </p:txBody>
      </p:sp>
      <p:sp>
        <p:nvSpPr>
          <p:cNvPr id="45059" name="Rectangle 2">
            <a:extLst>
              <a:ext uri="{FF2B5EF4-FFF2-40B4-BE49-F238E27FC236}">
                <a16:creationId xmlns:a16="http://schemas.microsoft.com/office/drawing/2014/main" id="{F8BB6F8E-F8C8-45DC-A9A7-1FE7280BEB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>
            <a:extLst>
              <a:ext uri="{FF2B5EF4-FFF2-40B4-BE49-F238E27FC236}">
                <a16:creationId xmlns:a16="http://schemas.microsoft.com/office/drawing/2014/main" id="{EC185D0B-F098-41BD-A2C7-5C013D522D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7C4C1469-569A-4FCA-8B3E-39060C69BDD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0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875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20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92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64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36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EDEC36-4C6D-4B77-B1F5-E55EBAD05190}" type="slidenum">
              <a:rPr lang="en-US" altLang="en-US" sz="1300" smtClean="0"/>
              <a:pPr>
                <a:spcBef>
                  <a:spcPct val="0"/>
                </a:spcBef>
              </a:pPr>
              <a:t>22</a:t>
            </a:fld>
            <a:endParaRPr lang="en-US" altLang="en-US" sz="1300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21B71104-F4EF-4786-BF7E-D20EAE0A08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2A8EF64D-35D9-415D-A078-33032CBE137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3F7EDF1A-4D0C-425F-9469-29486AC68D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0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875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20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92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64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36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771E28E-86CA-4835-B47B-2428503544C1}" type="slidenum">
              <a:rPr lang="en-US" altLang="en-US" sz="1300" smtClean="0"/>
              <a:pPr>
                <a:spcBef>
                  <a:spcPct val="0"/>
                </a:spcBef>
              </a:pPr>
              <a:t>23</a:t>
            </a:fld>
            <a:endParaRPr lang="en-US" altLang="en-US" sz="1300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CD31CB97-0FDE-4C31-BA57-8A38DAA16D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EC940339-0F59-45F4-8BBF-29116D6374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C82BE3B2-D2B8-4B12-A636-8D3DAFC19D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0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875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20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92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64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36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36E43BD-EF08-4252-9D05-0B606AE4249A}" type="slidenum">
              <a:rPr lang="en-US" altLang="en-US" sz="1300" smtClean="0"/>
              <a:pPr>
                <a:spcBef>
                  <a:spcPct val="0"/>
                </a:spcBef>
              </a:pPr>
              <a:t>24</a:t>
            </a:fld>
            <a:endParaRPr lang="en-US" altLang="en-US" sz="1300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7FCD1A87-3048-4560-A837-6D6B1E8280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7DA2CECD-1A98-46C0-AB21-8BBC369249B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5C0718C3-3426-4A50-82EE-1C0F6D2828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0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875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20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92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64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36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18A5904-3DD4-4DCD-B5C3-113796E73232}" type="slidenum">
              <a:rPr lang="en-US" altLang="en-US" sz="1300" smtClean="0"/>
              <a:pPr>
                <a:spcBef>
                  <a:spcPct val="0"/>
                </a:spcBef>
              </a:pPr>
              <a:t>25</a:t>
            </a:fld>
            <a:endParaRPr lang="en-US" altLang="en-US" sz="1300"/>
          </a:p>
        </p:txBody>
      </p:sp>
      <p:sp>
        <p:nvSpPr>
          <p:cNvPr id="53251" name="Rectangle 2">
            <a:extLst>
              <a:ext uri="{FF2B5EF4-FFF2-40B4-BE49-F238E27FC236}">
                <a16:creationId xmlns:a16="http://schemas.microsoft.com/office/drawing/2014/main" id="{6DBC340C-EDBE-41D3-8D01-B98C6660DD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>
            <a:extLst>
              <a:ext uri="{FF2B5EF4-FFF2-40B4-BE49-F238E27FC236}">
                <a16:creationId xmlns:a16="http://schemas.microsoft.com/office/drawing/2014/main" id="{830E535C-6014-4376-9194-0611675F98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CB1426A0-C492-44CD-AB9F-EFF0A594AC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0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875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20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92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64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36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EF64E4-A0AE-47EF-9085-DD12500B445B}" type="slidenum">
              <a:rPr lang="en-US" altLang="en-US" sz="1300" smtClean="0"/>
              <a:pPr>
                <a:spcBef>
                  <a:spcPct val="0"/>
                </a:spcBef>
              </a:pPr>
              <a:t>26</a:t>
            </a:fld>
            <a:endParaRPr lang="en-US" altLang="en-US" sz="1300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B05258A8-A23F-4A63-AA1A-BA0FE02A8F0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6C1C5195-3375-4D65-98D7-E9E00E32CD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47017A92-64DF-409C-BF37-97A35F7B47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0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875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20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92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64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36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27024DF-1470-4A3A-979F-22B4698E07EC}" type="slidenum">
              <a:rPr lang="en-US" altLang="en-US" sz="1300" smtClean="0"/>
              <a:pPr>
                <a:spcBef>
                  <a:spcPct val="0"/>
                </a:spcBef>
              </a:pPr>
              <a:t>27</a:t>
            </a:fld>
            <a:endParaRPr lang="en-US" altLang="en-US" sz="1300"/>
          </a:p>
        </p:txBody>
      </p:sp>
      <p:sp>
        <p:nvSpPr>
          <p:cNvPr id="57347" name="Rectangle 2">
            <a:extLst>
              <a:ext uri="{FF2B5EF4-FFF2-40B4-BE49-F238E27FC236}">
                <a16:creationId xmlns:a16="http://schemas.microsoft.com/office/drawing/2014/main" id="{CAE76EE1-45D2-401B-A0C2-D768F38A3B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>
            <a:extLst>
              <a:ext uri="{FF2B5EF4-FFF2-40B4-BE49-F238E27FC236}">
                <a16:creationId xmlns:a16="http://schemas.microsoft.com/office/drawing/2014/main" id="{BBC2FE27-DF32-44D2-ADE0-64A45CE57A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>
            <a:extLst>
              <a:ext uri="{FF2B5EF4-FFF2-40B4-BE49-F238E27FC236}">
                <a16:creationId xmlns:a16="http://schemas.microsoft.com/office/drawing/2014/main" id="{35F5A669-4CAA-4B7F-B93A-3662DCD4671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0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875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20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92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64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36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F9274C5-A564-48BD-A8E9-706F42F6F689}" type="slidenum">
              <a:rPr lang="en-US" altLang="en-US" sz="1300" smtClean="0"/>
              <a:pPr>
                <a:spcBef>
                  <a:spcPct val="0"/>
                </a:spcBef>
              </a:pPr>
              <a:t>3</a:t>
            </a:fld>
            <a:endParaRPr lang="en-US" altLang="en-US" sz="1300"/>
          </a:p>
        </p:txBody>
      </p:sp>
      <p:sp>
        <p:nvSpPr>
          <p:cNvPr id="10243" name="Rectangle 2">
            <a:extLst>
              <a:ext uri="{FF2B5EF4-FFF2-40B4-BE49-F238E27FC236}">
                <a16:creationId xmlns:a16="http://schemas.microsoft.com/office/drawing/2014/main" id="{68994FE3-7547-4626-AC4F-856B2BE239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>
            <a:extLst>
              <a:ext uri="{FF2B5EF4-FFF2-40B4-BE49-F238E27FC236}">
                <a16:creationId xmlns:a16="http://schemas.microsoft.com/office/drawing/2014/main" id="{E6236F26-A591-4D07-9892-5BFBDA209E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:a16="http://schemas.microsoft.com/office/drawing/2014/main" id="{B16F08F3-0C7A-4387-A233-C82BE86811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0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875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20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92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64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36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188D694-818B-414A-850A-6A23433640B2}" type="slidenum">
              <a:rPr lang="en-US" altLang="en-US" sz="1300" smtClean="0"/>
              <a:pPr>
                <a:spcBef>
                  <a:spcPct val="0"/>
                </a:spcBef>
              </a:pPr>
              <a:t>4</a:t>
            </a:fld>
            <a:endParaRPr lang="en-US" altLang="en-US" sz="1300"/>
          </a:p>
        </p:txBody>
      </p:sp>
      <p:sp>
        <p:nvSpPr>
          <p:cNvPr id="12291" name="Rectangle 2">
            <a:extLst>
              <a:ext uri="{FF2B5EF4-FFF2-40B4-BE49-F238E27FC236}">
                <a16:creationId xmlns:a16="http://schemas.microsoft.com/office/drawing/2014/main" id="{F4ECE539-7960-489F-8F77-2664D64D05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:a16="http://schemas.microsoft.com/office/drawing/2014/main" id="{62375994-8113-4976-8BFC-773BDB25DEA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BFF4CEA6-6296-4A60-9661-929AB68048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0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875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20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92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64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36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B66276A-18DF-409D-8846-34948C0A05AF}" type="slidenum">
              <a:rPr lang="en-US" altLang="en-US" sz="1300" smtClean="0"/>
              <a:pPr>
                <a:spcBef>
                  <a:spcPct val="0"/>
                </a:spcBef>
              </a:pPr>
              <a:t>5</a:t>
            </a:fld>
            <a:endParaRPr lang="en-US" altLang="en-US" sz="130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92AF7D13-342D-4C7A-ADAB-DD1B07B491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0575E7BA-B7D8-452C-AA62-6A68FEBC91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:a16="http://schemas.microsoft.com/office/drawing/2014/main" id="{8C33E3C0-AE76-46C5-A9A0-BDCF242165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0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875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20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92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64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36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FFF7F8D-72EA-4E4E-AEAA-193261BAA52D}" type="slidenum">
              <a:rPr lang="en-US" altLang="en-US" sz="1300" smtClean="0"/>
              <a:pPr>
                <a:spcBef>
                  <a:spcPct val="0"/>
                </a:spcBef>
              </a:pPr>
              <a:t>6</a:t>
            </a:fld>
            <a:endParaRPr lang="en-US" altLang="en-US" sz="13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9F7AE80B-4051-4098-AE91-2440EBD78B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2684A657-3156-47B6-927C-03DC37E0E4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:a16="http://schemas.microsoft.com/office/drawing/2014/main" id="{BFF4CEA6-6296-4A60-9661-929AB680483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0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875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20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92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64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36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B66276A-18DF-409D-8846-34948C0A05AF}" type="slidenum">
              <a:rPr lang="en-US" altLang="en-US" sz="1300" smtClean="0"/>
              <a:pPr>
                <a:spcBef>
                  <a:spcPct val="0"/>
                </a:spcBef>
              </a:pPr>
              <a:t>7</a:t>
            </a:fld>
            <a:endParaRPr lang="en-US" altLang="en-US" sz="1300"/>
          </a:p>
        </p:txBody>
      </p:sp>
      <p:sp>
        <p:nvSpPr>
          <p:cNvPr id="14339" name="Rectangle 2">
            <a:extLst>
              <a:ext uri="{FF2B5EF4-FFF2-40B4-BE49-F238E27FC236}">
                <a16:creationId xmlns:a16="http://schemas.microsoft.com/office/drawing/2014/main" id="{92AF7D13-342D-4C7A-ADAB-DD1B07B491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:a16="http://schemas.microsoft.com/office/drawing/2014/main" id="{0575E7BA-B7D8-452C-AA62-6A68FEBC91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309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88988E60-23C0-47EE-8432-A74E6FFCA2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0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875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20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92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64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36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953371D-918E-40BC-BA87-187527A8EFDF}" type="slidenum">
              <a:rPr lang="en-US" altLang="en-US" sz="1300" smtClean="0"/>
              <a:pPr>
                <a:spcBef>
                  <a:spcPct val="0"/>
                </a:spcBef>
              </a:pPr>
              <a:t>8</a:t>
            </a:fld>
            <a:endParaRPr lang="en-US" altLang="en-US" sz="1300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4AA2FB62-E3CC-4AFA-9BFA-B2928805C2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6F0FF335-6101-4FA8-B441-4D9F22E376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B55BA49D-0334-4FA9-BEB0-5D9B954BB0A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84225" indent="-301625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080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90688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4875" indent="-2413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320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92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64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3675" indent="-2413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061E871-57DF-4FC2-B1DB-22FE1514C61C}" type="slidenum">
              <a:rPr lang="en-US" altLang="en-US" sz="1300" smtClean="0"/>
              <a:pPr>
                <a:spcBef>
                  <a:spcPct val="0"/>
                </a:spcBef>
              </a:pPr>
              <a:t>9</a:t>
            </a:fld>
            <a:endParaRPr lang="en-US" altLang="en-US" sz="1300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B1170649-5939-4C22-A616-AE5BD13275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54D43184-555C-4AE6-AB3E-A338CC8C0E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6">
            <a:extLst>
              <a:ext uri="{FF2B5EF4-FFF2-40B4-BE49-F238E27FC236}">
                <a16:creationId xmlns:a16="http://schemas.microsoft.com/office/drawing/2014/main" id="{60F79BE0-1DA5-4661-8D28-E5C8A2D513E0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763000" cy="5943600"/>
            <a:chOff x="0" y="0"/>
            <a:chExt cx="5520" cy="3744"/>
          </a:xfrm>
        </p:grpSpPr>
        <p:sp>
          <p:nvSpPr>
            <p:cNvPr id="5" name="Rectangle 2">
              <a:extLst>
                <a:ext uri="{FF2B5EF4-FFF2-40B4-BE49-F238E27FC236}">
                  <a16:creationId xmlns:a16="http://schemas.microsoft.com/office/drawing/2014/main" id="{EBB124E9-BE20-499A-A187-43BFA8B98E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10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dirty="0">
                <a:latin typeface="Times New Roman" panose="02020603050405020304" pitchFamily="18" charset="0"/>
              </a:endParaRPr>
            </a:p>
          </p:txBody>
        </p:sp>
        <p:grpSp>
          <p:nvGrpSpPr>
            <p:cNvPr id="6" name="Group 14">
              <a:extLst>
                <a:ext uri="{FF2B5EF4-FFF2-40B4-BE49-F238E27FC236}">
                  <a16:creationId xmlns:a16="http://schemas.microsoft.com/office/drawing/2014/main" id="{52F8F3B8-A6D8-471B-9671-A4C20F78D6BD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0" y="2208"/>
              <a:ext cx="5520" cy="1536"/>
              <a:chOff x="0" y="2208"/>
              <a:chExt cx="5520" cy="1536"/>
            </a:xfrm>
          </p:grpSpPr>
          <p:sp>
            <p:nvSpPr>
              <p:cNvPr id="10" name="Rectangle 3">
                <a:extLst>
                  <a:ext uri="{FF2B5EF4-FFF2-40B4-BE49-F238E27FC236}">
                    <a16:creationId xmlns:a16="http://schemas.microsoft.com/office/drawing/2014/main" id="{A68E59C3-DFE8-4028-89DE-D4FDC4861CF7}"/>
                  </a:ext>
                </a:extLst>
              </p:cNvPr>
              <p:cNvSpPr>
                <a:spLocks noChangeArrowheads="1"/>
              </p:cNvSpPr>
              <p:nvPr/>
            </p:nvSpPr>
            <p:spPr bwMode="ltGray">
              <a:xfrm>
                <a:off x="624" y="2208"/>
                <a:ext cx="4896" cy="1536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 sz="240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" name="Rectangle 4">
                <a:extLst>
                  <a:ext uri="{FF2B5EF4-FFF2-40B4-BE49-F238E27FC236}">
                    <a16:creationId xmlns:a16="http://schemas.microsoft.com/office/drawing/2014/main" id="{0E58773A-699D-451D-99E5-6138C0FF175A}"/>
                  </a:ext>
                </a:extLst>
              </p:cNvPr>
              <p:cNvSpPr>
                <a:spLocks noChangeArrowheads="1"/>
              </p:cNvSpPr>
              <p:nvPr/>
            </p:nvSpPr>
            <p:spPr bwMode="white">
              <a:xfrm>
                <a:off x="654" y="2352"/>
                <a:ext cx="4818" cy="13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 sz="240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Line 10">
                <a:extLst>
                  <a:ext uri="{FF2B5EF4-FFF2-40B4-BE49-F238E27FC236}">
                    <a16:creationId xmlns:a16="http://schemas.microsoft.com/office/drawing/2014/main" id="{D207503C-936B-494F-9134-F14015A9E4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0" y="3072"/>
                <a:ext cx="624" cy="0"/>
              </a:xfrm>
              <a:prstGeom prst="line">
                <a:avLst/>
              </a:prstGeom>
              <a:noFill/>
              <a:ln w="5080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15">
              <a:extLst>
                <a:ext uri="{FF2B5EF4-FFF2-40B4-BE49-F238E27FC236}">
                  <a16:creationId xmlns:a16="http://schemas.microsoft.com/office/drawing/2014/main" id="{C73C5644-D531-416B-8531-4A0A8E78AD81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00" y="336"/>
              <a:ext cx="5088" cy="192"/>
              <a:chOff x="400" y="336"/>
              <a:chExt cx="5088" cy="192"/>
            </a:xfrm>
          </p:grpSpPr>
          <p:sp>
            <p:nvSpPr>
              <p:cNvPr id="8" name="Rectangle 11">
                <a:extLst>
                  <a:ext uri="{FF2B5EF4-FFF2-40B4-BE49-F238E27FC236}">
                    <a16:creationId xmlns:a16="http://schemas.microsoft.com/office/drawing/2014/main" id="{3B845462-B2B9-4891-80FD-D3F86436EA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2" y="336"/>
                <a:ext cx="1536" cy="192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 sz="240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" name="Line 12">
                <a:extLst>
                  <a:ext uri="{FF2B5EF4-FFF2-40B4-BE49-F238E27FC236}">
                    <a16:creationId xmlns:a16="http://schemas.microsoft.com/office/drawing/2014/main" id="{6A42AB76-BF45-4CF9-A858-9E86C66059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0" y="432"/>
                <a:ext cx="5088" cy="0"/>
              </a:xfrm>
              <a:prstGeom prst="line">
                <a:avLst/>
              </a:prstGeom>
              <a:noFill/>
              <a:ln w="444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6317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057400" y="1143000"/>
            <a:ext cx="6629400" cy="2209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3174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962400"/>
            <a:ext cx="6858000" cy="1600200"/>
          </a:xfrm>
        </p:spPr>
        <p:txBody>
          <a:bodyPr anchor="ctr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7">
            <a:extLst>
              <a:ext uri="{FF2B5EF4-FFF2-40B4-BE49-F238E27FC236}">
                <a16:creationId xmlns:a16="http://schemas.microsoft.com/office/drawing/2014/main" id="{CA15913C-7A3B-479A-A800-BC999CC849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912813" y="6251575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10EE17CC-DA79-410C-8021-1821D1766B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354388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749942B9-11AF-4E19-B85A-43B6FF33EB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CF384-0B25-4317-9B55-54EED1F2C0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5795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83D37E68-3E4E-4B60-B218-8274D14DC7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1A7509FA-5289-4B0B-A5EC-78BAC7BC8A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36F8E0FF-2966-4CA8-A666-B9FDAA873B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DDB18C-C931-4D8F-8AA4-C92AA4CE2A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7468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277813"/>
            <a:ext cx="19431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277813"/>
            <a:ext cx="56769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60671014-D7FD-4474-A852-5749290C36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E9A1A6BC-71D8-4890-AFC3-244B543C03B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8A91BE48-0AD6-4D34-9F6D-495B68790B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4E782-FBF4-402E-A714-9DCFCAACF0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8955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2DA45C55-943A-46D6-915A-48C12E51667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A1F73D83-1CBD-48FA-BADA-5FB86487A6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5F667DFA-AE09-4F20-9D83-E22AEEAD3A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68D316-ED0C-47A6-B580-CE8234F0DEC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1270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3D7F3D04-1A90-4C80-9013-CA81E65DD7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4BE88744-513A-470C-917F-9D45BA813B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880571BB-D5D2-416A-9658-45728E2D4A5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EE3893-E202-481D-A819-BF6CBB27FF1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4834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800" y="1600200"/>
            <a:ext cx="38100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4631D89-0FE0-460A-BC59-AF62F49589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3F9A63D1-1CD9-49A8-8781-8A48C9F331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F119AF20-D97E-40BE-8D3E-496FA6DD07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9C59C-F17C-4888-85E2-FFA5012486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3667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61DB214D-6BE9-4616-8998-9C7B2CA437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19AF82EB-EF70-426A-B737-1BC3FB57D9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521CA8B5-6128-4F0F-86B5-68445358DF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8B177-1C9A-431E-AB92-ACBD3318F8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4136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7">
            <a:extLst>
              <a:ext uri="{FF2B5EF4-FFF2-40B4-BE49-F238E27FC236}">
                <a16:creationId xmlns:a16="http://schemas.microsoft.com/office/drawing/2014/main" id="{9F993D69-9313-41DA-9FA7-0FDE5E48C6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>
            <a:extLst>
              <a:ext uri="{FF2B5EF4-FFF2-40B4-BE49-F238E27FC236}">
                <a16:creationId xmlns:a16="http://schemas.microsoft.com/office/drawing/2014/main" id="{35F3B085-99BE-46C3-A8CF-C14F20E31B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>
            <a:extLst>
              <a:ext uri="{FF2B5EF4-FFF2-40B4-BE49-F238E27FC236}">
                <a16:creationId xmlns:a16="http://schemas.microsoft.com/office/drawing/2014/main" id="{1ECB83EE-BF0C-4794-B0CC-0870538FF7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8D66A8-B140-4737-B72F-19DC1C50DCE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20203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>
            <a:extLst>
              <a:ext uri="{FF2B5EF4-FFF2-40B4-BE49-F238E27FC236}">
                <a16:creationId xmlns:a16="http://schemas.microsoft.com/office/drawing/2014/main" id="{7A7EAD72-D701-47BF-8CCD-E303E82123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id="{7DE440D0-5E06-4CCA-B267-358DBC23E1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>
            <a:extLst>
              <a:ext uri="{FF2B5EF4-FFF2-40B4-BE49-F238E27FC236}">
                <a16:creationId xmlns:a16="http://schemas.microsoft.com/office/drawing/2014/main" id="{12A6C6FE-915B-4770-ADCC-22793EAA53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507277-F55C-476E-9F1C-4BE2A648BC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2130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09F77F08-7E1E-42F4-926B-0628CE60AB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A7F21A17-4419-4550-B3A6-BD52A04062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C7ED3375-75B4-45A8-9544-E930760EAC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C7288-FDAF-42E7-BC2E-0D58FA347A8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2667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4AFEB368-98FC-44D0-9339-A697CD0233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FB583877-EA3D-49E5-9C20-160462EF78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>
            <a:extLst>
              <a:ext uri="{FF2B5EF4-FFF2-40B4-BE49-F238E27FC236}">
                <a16:creationId xmlns:a16="http://schemas.microsoft.com/office/drawing/2014/main" id="{C7EBD4E7-5E24-4C45-8D3B-C249C80B27F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2B426-F079-4312-B3EC-5A49514C26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1162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2">
            <a:extLst>
              <a:ext uri="{FF2B5EF4-FFF2-40B4-BE49-F238E27FC236}">
                <a16:creationId xmlns:a16="http://schemas.microsoft.com/office/drawing/2014/main" id="{9EC6DAEE-A80B-4106-9EAB-C026BEA0007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8686800" cy="4876800"/>
            <a:chOff x="0" y="0"/>
            <a:chExt cx="5472" cy="3072"/>
          </a:xfrm>
        </p:grpSpPr>
        <p:sp>
          <p:nvSpPr>
            <p:cNvPr id="1033" name="Rectangle 3">
              <a:extLst>
                <a:ext uri="{FF2B5EF4-FFF2-40B4-BE49-F238E27FC236}">
                  <a16:creationId xmlns:a16="http://schemas.microsoft.com/office/drawing/2014/main" id="{9201D81B-6CFC-42EC-B583-E0845F0ACE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384" cy="307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defRPr/>
              </a:pPr>
              <a:endParaRPr lang="en-US" altLang="en-US" sz="2400" dirty="0">
                <a:latin typeface="Times New Roman" panose="02020603050405020304" pitchFamily="18" charset="0"/>
              </a:endParaRPr>
            </a:p>
          </p:txBody>
        </p:sp>
        <p:grpSp>
          <p:nvGrpSpPr>
            <p:cNvPr id="1034" name="Group 11">
              <a:extLst>
                <a:ext uri="{FF2B5EF4-FFF2-40B4-BE49-F238E27FC236}">
                  <a16:creationId xmlns:a16="http://schemas.microsoft.com/office/drawing/2014/main" id="{3D55764E-8052-4FED-88D3-FA27623EDA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893"/>
              <a:ext cx="5232" cy="115"/>
              <a:chOff x="240" y="893"/>
              <a:chExt cx="5232" cy="115"/>
            </a:xfrm>
          </p:grpSpPr>
          <p:sp>
            <p:nvSpPr>
              <p:cNvPr id="1035" name="Rectangle 2">
                <a:extLst>
                  <a:ext uri="{FF2B5EF4-FFF2-40B4-BE49-F238E27FC236}">
                    <a16:creationId xmlns:a16="http://schemas.microsoft.com/office/drawing/2014/main" id="{6A22CD6C-D3EB-4DA6-8E9A-CE00E58F88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20" y="893"/>
                <a:ext cx="1152" cy="115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</p:spPr>
            <p:txBody>
              <a:bodyPr wrap="none" anchor="ctr"/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>
                  <a:defRPr/>
                </a:pPr>
                <a:endParaRPr lang="en-US" altLang="en-US" sz="2400" dirty="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36" name="Line 4">
                <a:extLst>
                  <a:ext uri="{FF2B5EF4-FFF2-40B4-BE49-F238E27FC236}">
                    <a16:creationId xmlns:a16="http://schemas.microsoft.com/office/drawing/2014/main" id="{65F1EFA0-9A0E-48E1-A25F-ABB67EAD4C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" y="941"/>
                <a:ext cx="5232" cy="0"/>
              </a:xfrm>
              <a:prstGeom prst="line">
                <a:avLst/>
              </a:prstGeom>
              <a:noFill/>
              <a:ln w="19050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027" name="Rectangle 5">
            <a:extLst>
              <a:ext uri="{FF2B5EF4-FFF2-40B4-BE49-F238E27FC236}">
                <a16:creationId xmlns:a16="http://schemas.microsoft.com/office/drawing/2014/main" id="{4444697C-5B6B-4108-B3D9-471FD3A3CC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277813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6">
            <a:extLst>
              <a:ext uri="{FF2B5EF4-FFF2-40B4-BE49-F238E27FC236}">
                <a16:creationId xmlns:a16="http://schemas.microsoft.com/office/drawing/2014/main" id="{6111A17E-0CC1-4716-A2D8-BC3B0F5FBB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00200"/>
            <a:ext cx="7772400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62151" name="Rectangle 7">
            <a:extLst>
              <a:ext uri="{FF2B5EF4-FFF2-40B4-BE49-F238E27FC236}">
                <a16:creationId xmlns:a16="http://schemas.microsoft.com/office/drawing/2014/main" id="{E496C2CF-8896-424A-81A8-A22AAFCE1A54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51575"/>
            <a:ext cx="1981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52" name="Rectangle 8">
            <a:extLst>
              <a:ext uri="{FF2B5EF4-FFF2-40B4-BE49-F238E27FC236}">
                <a16:creationId xmlns:a16="http://schemas.microsoft.com/office/drawing/2014/main" id="{BDD3F6A2-10F3-41C8-8D41-BE9D214F4B0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52800" y="62484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2153" name="Rectangle 9">
            <a:extLst>
              <a:ext uri="{FF2B5EF4-FFF2-40B4-BE49-F238E27FC236}">
                <a16:creationId xmlns:a16="http://schemas.microsoft.com/office/drawing/2014/main" id="{2FA3A0F7-6196-4A02-90B7-F46CABA6582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/>
            </a:lvl1pPr>
          </a:lstStyle>
          <a:p>
            <a:pPr>
              <a:defRPr/>
            </a:pPr>
            <a:fld id="{0A8E6A70-4762-4873-8C1A-899F2F75F55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2" name="Line 10">
            <a:extLst>
              <a:ext uri="{FF2B5EF4-FFF2-40B4-BE49-F238E27FC236}">
                <a16:creationId xmlns:a16="http://schemas.microsoft.com/office/drawing/2014/main" id="{C52C10C0-3527-41E2-8D4B-1672C2484481}"/>
              </a:ext>
            </a:extLst>
          </p:cNvPr>
          <p:cNvSpPr>
            <a:spLocks noChangeShapeType="1"/>
          </p:cNvSpPr>
          <p:nvPr/>
        </p:nvSpPr>
        <p:spPr bwMode="auto">
          <a:xfrm>
            <a:off x="0" y="4876800"/>
            <a:ext cx="609600" cy="0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6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anose="05000000000000000000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n"/>
        <a:defRPr sz="26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5000"/>
        <a:buFont typeface="Wingdings" panose="05000000000000000000" pitchFamily="2" charset="2"/>
        <a:buChar char="n"/>
        <a:defRPr sz="23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engineering@tomsrivertownship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engineering@tomsrivertownship.com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07FF592D-2412-4B90-8D2E-40F4FB10838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4000"/>
              <a:t>Toms River &amp; Brick Township</a:t>
            </a:r>
            <a:br>
              <a:rPr lang="en-US" altLang="en-US"/>
            </a:br>
            <a:r>
              <a:rPr lang="en-US" altLang="en-US" sz="2400"/>
              <a:t>Joint Roadway Elevation Project Presentation</a:t>
            </a:r>
            <a:endParaRPr lang="en-US" altLang="en-US" sz="2800"/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843430D1-7817-40FF-BE83-FFFBB3649C5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en-US" sz="2000"/>
              <a:t>Presented to:</a:t>
            </a:r>
          </a:p>
          <a:p>
            <a:pPr eaLnBrk="1" hangingPunct="1"/>
            <a:r>
              <a:rPr lang="en-US" altLang="en-US" sz="2400"/>
              <a:t>Residents of Normandy Beach</a:t>
            </a:r>
          </a:p>
        </p:txBody>
      </p:sp>
      <p:pic>
        <p:nvPicPr>
          <p:cNvPr id="5124" name="Picture 5">
            <a:extLst>
              <a:ext uri="{FF2B5EF4-FFF2-40B4-BE49-F238E27FC236}">
                <a16:creationId xmlns:a16="http://schemas.microsoft.com/office/drawing/2014/main" id="{9FB5EE9B-9709-434B-9D9D-1FE4E97D9D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1025525"/>
            <a:ext cx="1219200" cy="115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2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AFE97E76-3203-4449-9FD7-F05D92777C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2057400"/>
            <a:ext cx="16637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092D5B19-461D-4E46-8935-BE84C2B76F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8001000" cy="1143000"/>
          </a:xfrm>
        </p:spPr>
        <p:txBody>
          <a:bodyPr/>
          <a:lstStyle/>
          <a:p>
            <a:pPr eaLnBrk="1" hangingPunct="1"/>
            <a:r>
              <a:rPr lang="en-US" altLang="en-US"/>
              <a:t>      </a:t>
            </a:r>
            <a:r>
              <a:rPr lang="en-US" altLang="en-US" sz="3200"/>
              <a:t>Roadway Elevation Project Presentation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20DDD1CE-2D3C-49EC-97F4-97A49D3F51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n-US" altLang="en-US" dirty="0"/>
              <a:t>Factors to consider….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dirty="0"/>
              <a:t>Generally, we cannot raise the road above the level of a home or garage.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dirty="0"/>
              <a:t>Consensus to proceed with the project, and the desired elevation, is important for the project to be effective. 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altLang="en-US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US" altLang="en-US" dirty="0"/>
          </a:p>
        </p:txBody>
      </p:sp>
      <p:pic>
        <p:nvPicPr>
          <p:cNvPr id="326660" name="Picture 4">
            <a:extLst>
              <a:ext uri="{FF2B5EF4-FFF2-40B4-BE49-F238E27FC236}">
                <a16:creationId xmlns:a16="http://schemas.microsoft.com/office/drawing/2014/main" id="{EBEE3EC7-09FA-40AE-A20B-A101C7EAE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C25DF0A-0B19-4FCC-93DB-946A7E9229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5475288"/>
            <a:ext cx="205105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4">
            <a:extLst>
              <a:ext uri="{FF2B5EF4-FFF2-40B4-BE49-F238E27FC236}">
                <a16:creationId xmlns:a16="http://schemas.microsoft.com/office/drawing/2014/main" id="{31708BE5-784E-4EC0-B421-37E50312C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635625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6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CFD76C93-2630-42D6-A6C4-6F89137253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8001000" cy="1143000"/>
          </a:xfrm>
        </p:spPr>
        <p:txBody>
          <a:bodyPr/>
          <a:lstStyle/>
          <a:p>
            <a:pPr eaLnBrk="1" hangingPunct="1"/>
            <a:r>
              <a:rPr lang="en-US" altLang="en-US"/>
              <a:t>      </a:t>
            </a:r>
            <a:r>
              <a:rPr lang="en-US" altLang="en-US" sz="3200"/>
              <a:t>Roadway Elevation Project Presentation</a:t>
            </a:r>
          </a:p>
        </p:txBody>
      </p:sp>
      <p:pic>
        <p:nvPicPr>
          <p:cNvPr id="326660" name="Picture 4">
            <a:extLst>
              <a:ext uri="{FF2B5EF4-FFF2-40B4-BE49-F238E27FC236}">
                <a16:creationId xmlns:a16="http://schemas.microsoft.com/office/drawing/2014/main" id="{7917140D-A600-4400-B1E3-D04BCBAC0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icture containing sky, outdoor, ground&#10;&#10;Description automatically generated">
            <a:extLst>
              <a:ext uri="{FF2B5EF4-FFF2-40B4-BE49-F238E27FC236}">
                <a16:creationId xmlns:a16="http://schemas.microsoft.com/office/drawing/2014/main" id="{FBFD7C2D-EBEF-448B-898E-059DC54B7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600200"/>
            <a:ext cx="2895600" cy="21717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11" descr="A picture containing outdoor, sky, street, way&#10;&#10;Description automatically generated">
            <a:extLst>
              <a:ext uri="{FF2B5EF4-FFF2-40B4-BE49-F238E27FC236}">
                <a16:creationId xmlns:a16="http://schemas.microsoft.com/office/drawing/2014/main" id="{7B1EC737-35A5-4BF2-8D44-D80852ED36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799" y="1600200"/>
            <a:ext cx="3086179" cy="231463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A flooded street with houses and trees&#10;&#10;Description automatically generated with low confidence">
            <a:extLst>
              <a:ext uri="{FF2B5EF4-FFF2-40B4-BE49-F238E27FC236}">
                <a16:creationId xmlns:a16="http://schemas.microsoft.com/office/drawing/2014/main" id="{7FD108BD-2935-4778-A342-834F17FF21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9303" y="4400398"/>
            <a:ext cx="3345393" cy="22042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559" name="Picture 1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30DCF2F-9785-47FB-B959-C8E2273C2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5475288"/>
            <a:ext cx="205105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4">
            <a:extLst>
              <a:ext uri="{FF2B5EF4-FFF2-40B4-BE49-F238E27FC236}">
                <a16:creationId xmlns:a16="http://schemas.microsoft.com/office/drawing/2014/main" id="{811C68D2-CC26-4F16-B013-3554B5A63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635625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7102806-07B2-4D22-9D0A-04A9F017C832}"/>
              </a:ext>
            </a:extLst>
          </p:cNvPr>
          <p:cNvSpPr/>
          <p:nvPr/>
        </p:nvSpPr>
        <p:spPr>
          <a:xfrm>
            <a:off x="2168660" y="3668166"/>
            <a:ext cx="5362365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Why we are here….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6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>
            <a:extLst>
              <a:ext uri="{FF2B5EF4-FFF2-40B4-BE49-F238E27FC236}">
                <a16:creationId xmlns:a16="http://schemas.microsoft.com/office/drawing/2014/main" id="{6B92B316-3DFB-408C-A842-02F06FDFD4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8001000" cy="1143000"/>
          </a:xfrm>
        </p:spPr>
        <p:txBody>
          <a:bodyPr/>
          <a:lstStyle/>
          <a:p>
            <a:pPr eaLnBrk="1" hangingPunct="1"/>
            <a:r>
              <a:rPr lang="en-US" altLang="en-US"/>
              <a:t>      </a:t>
            </a:r>
            <a:r>
              <a:rPr lang="en-US" altLang="en-US" sz="3200"/>
              <a:t>Roadway Elevation Project Presentation</a:t>
            </a:r>
          </a:p>
        </p:txBody>
      </p:sp>
      <p:pic>
        <p:nvPicPr>
          <p:cNvPr id="326660" name="Picture 4">
            <a:extLst>
              <a:ext uri="{FF2B5EF4-FFF2-40B4-BE49-F238E27FC236}">
                <a16:creationId xmlns:a16="http://schemas.microsoft.com/office/drawing/2014/main" id="{6972D32C-5D14-4B8E-820B-0549829E8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F80CBE-0104-4B81-8464-06B101D346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1676400"/>
            <a:ext cx="7543800" cy="50466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CBA7C3B7-A171-4075-A5BA-BC62F5686D42}"/>
              </a:ext>
            </a:extLst>
          </p:cNvPr>
          <p:cNvSpPr/>
          <p:nvPr/>
        </p:nvSpPr>
        <p:spPr>
          <a:xfrm>
            <a:off x="6324600" y="3276600"/>
            <a:ext cx="2743200" cy="1295400"/>
          </a:xfrm>
          <a:prstGeom prst="wedgeRoundRectCallout">
            <a:avLst>
              <a:gd name="adj1" fmla="val 31411"/>
              <a:gd name="adj2" fmla="val -40510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000" b="1" i="1" dirty="0"/>
              <a:t>Existing Lowest Catch Basin </a:t>
            </a:r>
          </a:p>
          <a:p>
            <a:pPr eaLnBrk="1" hangingPunct="1">
              <a:defRPr/>
            </a:pPr>
            <a:r>
              <a:rPr lang="en-US" sz="1000" b="1" i="1" dirty="0"/>
              <a:t>Grate = 0.55 ASL.</a:t>
            </a:r>
          </a:p>
          <a:p>
            <a:pPr eaLnBrk="1" hangingPunct="1">
              <a:defRPr/>
            </a:pPr>
            <a:endParaRPr lang="en-US" sz="1000" b="1" i="1" dirty="0"/>
          </a:p>
          <a:p>
            <a:pPr eaLnBrk="1" hangingPunct="1">
              <a:defRPr/>
            </a:pPr>
            <a:r>
              <a:rPr lang="en-US" sz="1000" b="1" i="1" dirty="0"/>
              <a:t>After the project it will be 18” higher</a:t>
            </a:r>
          </a:p>
          <a:p>
            <a:pPr eaLnBrk="1" hangingPunct="1">
              <a:defRPr/>
            </a:pPr>
            <a:r>
              <a:rPr lang="en-US" sz="1000" b="1" i="1" dirty="0"/>
              <a:t>Grate = 2.05’</a:t>
            </a:r>
          </a:p>
          <a:p>
            <a:pPr eaLnBrk="1" hangingPunct="1">
              <a:defRPr/>
            </a:pPr>
            <a:endParaRPr lang="en-US" sz="1000" b="1" i="1" dirty="0"/>
          </a:p>
          <a:p>
            <a:pPr eaLnBrk="1" hangingPunct="1">
              <a:defRPr/>
            </a:pPr>
            <a:r>
              <a:rPr lang="en-US" sz="1000" b="1" i="1" dirty="0"/>
              <a:t>Minimum Centerline of Roadways will be 2.55’</a:t>
            </a:r>
            <a:endParaRPr lang="en-US" sz="1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6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6A6DB46D-0A8D-430E-ADFC-6F70994B22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8001000" cy="1143000"/>
          </a:xfrm>
        </p:spPr>
        <p:txBody>
          <a:bodyPr/>
          <a:lstStyle/>
          <a:p>
            <a:pPr eaLnBrk="1" hangingPunct="1"/>
            <a:r>
              <a:rPr lang="en-US" altLang="en-US"/>
              <a:t>      </a:t>
            </a:r>
            <a:r>
              <a:rPr lang="en-US" altLang="en-US" sz="3200"/>
              <a:t>Roadway Elevation Project Presentation</a:t>
            </a:r>
          </a:p>
        </p:txBody>
      </p:sp>
      <p:pic>
        <p:nvPicPr>
          <p:cNvPr id="326660" name="Picture 4">
            <a:extLst>
              <a:ext uri="{FF2B5EF4-FFF2-40B4-BE49-F238E27FC236}">
                <a16:creationId xmlns:a16="http://schemas.microsoft.com/office/drawing/2014/main" id="{9DBA0477-3E94-428E-A1BB-12FAA3AFB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D15E57A-91F7-4FC7-ACA4-541C6A878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" y="1600200"/>
            <a:ext cx="6434138" cy="4608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3" name="Picture 6">
            <a:extLst>
              <a:ext uri="{FF2B5EF4-FFF2-40B4-BE49-F238E27FC236}">
                <a16:creationId xmlns:a16="http://schemas.microsoft.com/office/drawing/2014/main" id="{F67F262E-621D-4B3D-AE97-41D8CB70D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6019800"/>
            <a:ext cx="26590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A62B7E1-5397-45C8-AC2D-1B26478F375C}"/>
              </a:ext>
            </a:extLst>
          </p:cNvPr>
          <p:cNvCxnSpPr>
            <a:cxnSpLocks/>
          </p:cNvCxnSpPr>
          <p:nvPr/>
        </p:nvCxnSpPr>
        <p:spPr>
          <a:xfrm>
            <a:off x="1905000" y="4267200"/>
            <a:ext cx="5410200" cy="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2E5C3C7-CDC5-4916-8872-AE2C6154E706}"/>
              </a:ext>
            </a:extLst>
          </p:cNvPr>
          <p:cNvCxnSpPr>
            <a:cxnSpLocks/>
          </p:cNvCxnSpPr>
          <p:nvPr/>
        </p:nvCxnSpPr>
        <p:spPr>
          <a:xfrm>
            <a:off x="1917700" y="3352800"/>
            <a:ext cx="5397500" cy="22225"/>
          </a:xfrm>
          <a:prstGeom prst="straightConnector1">
            <a:avLst/>
          </a:prstGeom>
          <a:ln w="41275">
            <a:solidFill>
              <a:srgbClr val="92D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Rounded Rectangular Callout 5">
            <a:extLst>
              <a:ext uri="{FF2B5EF4-FFF2-40B4-BE49-F238E27FC236}">
                <a16:creationId xmlns:a16="http://schemas.microsoft.com/office/drawing/2014/main" id="{E0EE367C-E3B2-4630-B65C-70287A54BF67}"/>
              </a:ext>
            </a:extLst>
          </p:cNvPr>
          <p:cNvSpPr/>
          <p:nvPr/>
        </p:nvSpPr>
        <p:spPr>
          <a:xfrm>
            <a:off x="7315200" y="4243388"/>
            <a:ext cx="1765300" cy="407987"/>
          </a:xfrm>
          <a:prstGeom prst="wedgeRoundRectCallout">
            <a:avLst>
              <a:gd name="adj1" fmla="val 31411"/>
              <a:gd name="adj2" fmla="val -40510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900" dirty="0"/>
              <a:t>Current Roadway Gutter Elevation</a:t>
            </a:r>
          </a:p>
        </p:txBody>
      </p:sp>
      <p:sp>
        <p:nvSpPr>
          <p:cNvPr id="14" name="Rounded Rectangular Callout 5">
            <a:extLst>
              <a:ext uri="{FF2B5EF4-FFF2-40B4-BE49-F238E27FC236}">
                <a16:creationId xmlns:a16="http://schemas.microsoft.com/office/drawing/2014/main" id="{C08503F9-4795-4354-8655-495936EF9EF2}"/>
              </a:ext>
            </a:extLst>
          </p:cNvPr>
          <p:cNvSpPr/>
          <p:nvPr/>
        </p:nvSpPr>
        <p:spPr>
          <a:xfrm>
            <a:off x="7302500" y="3248025"/>
            <a:ext cx="1765300" cy="407988"/>
          </a:xfrm>
          <a:prstGeom prst="wedgeRoundRectCallout">
            <a:avLst>
              <a:gd name="adj1" fmla="val 31411"/>
              <a:gd name="adj2" fmla="val -40510"/>
              <a:gd name="adj3" fmla="val 16667"/>
            </a:avLst>
          </a:prstGeom>
          <a:gradFill>
            <a:gsLst>
              <a:gs pos="100000">
                <a:srgbClr val="92D050"/>
              </a:gs>
              <a:gs pos="100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  <a:ln>
            <a:solidFill>
              <a:srgbClr val="92D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900" dirty="0"/>
              <a:t>Proposed Roadway Gutter Elevation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E9CE1C0-1168-4CCA-87AB-46C5B03066A6}"/>
              </a:ext>
            </a:extLst>
          </p:cNvPr>
          <p:cNvCxnSpPr>
            <a:cxnSpLocks/>
          </p:cNvCxnSpPr>
          <p:nvPr/>
        </p:nvCxnSpPr>
        <p:spPr>
          <a:xfrm>
            <a:off x="1905000" y="2955925"/>
            <a:ext cx="5397500" cy="22225"/>
          </a:xfrm>
          <a:prstGeom prst="straightConnector1">
            <a:avLst/>
          </a:prstGeom>
          <a:ln w="41275">
            <a:solidFill>
              <a:srgbClr val="92D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8" name="Rounded Rectangular Callout 5">
            <a:extLst>
              <a:ext uri="{FF2B5EF4-FFF2-40B4-BE49-F238E27FC236}">
                <a16:creationId xmlns:a16="http://schemas.microsoft.com/office/drawing/2014/main" id="{BCD6E7C1-F8F5-4254-9570-902406505D9B}"/>
              </a:ext>
            </a:extLst>
          </p:cNvPr>
          <p:cNvSpPr/>
          <p:nvPr/>
        </p:nvSpPr>
        <p:spPr>
          <a:xfrm>
            <a:off x="7302500" y="2627313"/>
            <a:ext cx="1765300" cy="407987"/>
          </a:xfrm>
          <a:prstGeom prst="wedgeRoundRectCallout">
            <a:avLst>
              <a:gd name="adj1" fmla="val 31411"/>
              <a:gd name="adj2" fmla="val -40510"/>
              <a:gd name="adj3" fmla="val 16667"/>
            </a:avLst>
          </a:prstGeom>
          <a:gradFill>
            <a:gsLst>
              <a:gs pos="100000">
                <a:srgbClr val="92D050"/>
              </a:gs>
              <a:gs pos="100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</a:gradFill>
          <a:ln>
            <a:solidFill>
              <a:srgbClr val="92D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900" dirty="0"/>
              <a:t>Proposed Roadway Crown</a:t>
            </a:r>
          </a:p>
          <a:p>
            <a:pPr eaLnBrk="1" hangingPunct="1">
              <a:defRPr/>
            </a:pPr>
            <a:r>
              <a:rPr lang="en-US" sz="900" dirty="0"/>
              <a:t>or Centerline Elevation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765AB66-B9DD-4A3A-A2C2-0AE62F712188}"/>
              </a:ext>
            </a:extLst>
          </p:cNvPr>
          <p:cNvCxnSpPr>
            <a:cxnSpLocks/>
          </p:cNvCxnSpPr>
          <p:nvPr/>
        </p:nvCxnSpPr>
        <p:spPr>
          <a:xfrm>
            <a:off x="1917700" y="3962400"/>
            <a:ext cx="5410200" cy="0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0" name="Rounded Rectangular Callout 5">
            <a:extLst>
              <a:ext uri="{FF2B5EF4-FFF2-40B4-BE49-F238E27FC236}">
                <a16:creationId xmlns:a16="http://schemas.microsoft.com/office/drawing/2014/main" id="{3B0BF611-DF3C-4DF3-B354-324FE2B88C84}"/>
              </a:ext>
            </a:extLst>
          </p:cNvPr>
          <p:cNvSpPr/>
          <p:nvPr/>
        </p:nvSpPr>
        <p:spPr>
          <a:xfrm>
            <a:off x="7315200" y="3746500"/>
            <a:ext cx="1752600" cy="407988"/>
          </a:xfrm>
          <a:prstGeom prst="wedgeRoundRectCallout">
            <a:avLst>
              <a:gd name="adj1" fmla="val 31411"/>
              <a:gd name="adj2" fmla="val -40510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900" dirty="0"/>
              <a:t>Current Roadway Crown</a:t>
            </a:r>
          </a:p>
          <a:p>
            <a:pPr eaLnBrk="1" hangingPunct="1">
              <a:defRPr/>
            </a:pPr>
            <a:r>
              <a:rPr lang="en-US" sz="900" dirty="0"/>
              <a:t>or Centerline Elevation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2F95D85-CA3A-4DF7-AA30-1B7C72B32642}"/>
              </a:ext>
            </a:extLst>
          </p:cNvPr>
          <p:cNvSpPr/>
          <p:nvPr/>
        </p:nvSpPr>
        <p:spPr>
          <a:xfrm>
            <a:off x="1905000" y="2627313"/>
            <a:ext cx="4876800" cy="1616075"/>
          </a:xfrm>
          <a:prstGeom prst="rect">
            <a:avLst/>
          </a:prstGeom>
          <a:solidFill>
            <a:schemeClr val="accent2">
              <a:lumMod val="60000"/>
              <a:lumOff val="40000"/>
              <a:alpha val="38000"/>
            </a:schemeClr>
          </a:solidFill>
          <a:ln w="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5BDFB2F-E89B-468E-80F0-8E5168FA6464}"/>
              </a:ext>
            </a:extLst>
          </p:cNvPr>
          <p:cNvSpPr/>
          <p:nvPr/>
        </p:nvSpPr>
        <p:spPr>
          <a:xfrm>
            <a:off x="1917700" y="2627313"/>
            <a:ext cx="4864100" cy="328612"/>
          </a:xfrm>
          <a:prstGeom prst="rect">
            <a:avLst/>
          </a:prstGeom>
          <a:noFill/>
          <a:ln w="4762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BBD6F657-606E-4BB5-A543-D1A0207F0AED}"/>
              </a:ext>
            </a:extLst>
          </p:cNvPr>
          <p:cNvSpPr/>
          <p:nvPr/>
        </p:nvSpPr>
        <p:spPr>
          <a:xfrm>
            <a:off x="1981200" y="4491038"/>
            <a:ext cx="2209800" cy="1081087"/>
          </a:xfrm>
          <a:prstGeom prst="wedgeRoundRectCallout">
            <a:avLst>
              <a:gd name="adj1" fmla="val -38604"/>
              <a:gd name="adj2" fmla="val -139986"/>
              <a:gd name="adj3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Centerline Flooding Events</a:t>
            </a:r>
          </a:p>
          <a:p>
            <a:pPr algn="ctr">
              <a:defRPr/>
            </a:pPr>
            <a:r>
              <a:rPr lang="en-US" dirty="0"/>
              <a:t>Without Project</a:t>
            </a:r>
          </a:p>
          <a:p>
            <a:pPr algn="ctr">
              <a:defRPr/>
            </a:pPr>
            <a:r>
              <a:rPr lang="en-US" dirty="0"/>
              <a:t>30 (Months)</a:t>
            </a:r>
          </a:p>
        </p:txBody>
      </p:sp>
      <p:sp>
        <p:nvSpPr>
          <p:cNvPr id="26" name="Speech Bubble: Rectangle with Corners Rounded 25">
            <a:extLst>
              <a:ext uri="{FF2B5EF4-FFF2-40B4-BE49-F238E27FC236}">
                <a16:creationId xmlns:a16="http://schemas.microsoft.com/office/drawing/2014/main" id="{F57B1917-1461-4429-93CA-E5A9C52040C9}"/>
              </a:ext>
            </a:extLst>
          </p:cNvPr>
          <p:cNvSpPr/>
          <p:nvPr/>
        </p:nvSpPr>
        <p:spPr>
          <a:xfrm>
            <a:off x="4543425" y="4502150"/>
            <a:ext cx="2209800" cy="1081088"/>
          </a:xfrm>
          <a:prstGeom prst="wedgeRoundRectCallout">
            <a:avLst>
              <a:gd name="adj1" fmla="val -47235"/>
              <a:gd name="adj2" fmla="val -206443"/>
              <a:gd name="adj3" fmla="val 16667"/>
            </a:avLst>
          </a:prstGeom>
          <a:gradFill>
            <a:gsLst>
              <a:gs pos="100000">
                <a:srgbClr val="92D050"/>
              </a:gs>
              <a:gs pos="10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</a:gradFill>
          <a:ln>
            <a:solidFill>
              <a:srgbClr val="92D05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Centerline Flooding Events</a:t>
            </a:r>
          </a:p>
          <a:p>
            <a:pPr algn="ctr">
              <a:defRPr/>
            </a:pPr>
            <a:r>
              <a:rPr lang="en-US" dirty="0"/>
              <a:t>With Project</a:t>
            </a:r>
          </a:p>
          <a:p>
            <a:pPr algn="ctr">
              <a:defRPr/>
            </a:pPr>
            <a:r>
              <a:rPr lang="en-US" dirty="0"/>
              <a:t>30 (Months)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6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8" grpId="0" animBg="1"/>
      <p:bldP spid="20" grpId="0" animBg="1"/>
      <p:bldP spid="16" grpId="0" animBg="1"/>
      <p:bldP spid="24" grpId="0" animBg="1"/>
      <p:bldP spid="21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B7489BAB-6A85-447F-9B1B-8E96E940BF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8001000" cy="1143000"/>
          </a:xfrm>
        </p:spPr>
        <p:txBody>
          <a:bodyPr/>
          <a:lstStyle/>
          <a:p>
            <a:pPr eaLnBrk="1" hangingPunct="1"/>
            <a:r>
              <a:rPr lang="en-US" altLang="en-US"/>
              <a:t>      </a:t>
            </a:r>
            <a:r>
              <a:rPr lang="en-US" altLang="en-US" sz="3200"/>
              <a:t>Roadway Elevation Project Presentation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3989B813-59E0-4CB8-97B4-684F85FA5E0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n-US" altLang="en-US" dirty="0"/>
              <a:t>What to expect…..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/>
              <a:t>Typically new catch basins and curbs (if needed) at the low point of the road will be elevated to the selected height, say 12” to 18”.  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/>
              <a:t>Once complete, grading to the newly raised catch basins will commence, and then installation of base paving. 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/>
              <a:t>Yard &amp; driveway restoration will take place as well as the final course of elevated road paving. </a:t>
            </a:r>
          </a:p>
        </p:txBody>
      </p:sp>
      <p:pic>
        <p:nvPicPr>
          <p:cNvPr id="326660" name="Picture 4">
            <a:extLst>
              <a:ext uri="{FF2B5EF4-FFF2-40B4-BE49-F238E27FC236}">
                <a16:creationId xmlns:a16="http://schemas.microsoft.com/office/drawing/2014/main" id="{BB072CE8-E37A-48F8-8018-5A32488D69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B9A12B8-3CB6-47EE-94A7-E8265E24D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5475288"/>
            <a:ext cx="205105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2" name="Picture 4">
            <a:extLst>
              <a:ext uri="{FF2B5EF4-FFF2-40B4-BE49-F238E27FC236}">
                <a16:creationId xmlns:a16="http://schemas.microsoft.com/office/drawing/2014/main" id="{5126573B-2718-4C9E-AFEA-FDCDC8A41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635625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6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>
            <a:extLst>
              <a:ext uri="{FF2B5EF4-FFF2-40B4-BE49-F238E27FC236}">
                <a16:creationId xmlns:a16="http://schemas.microsoft.com/office/drawing/2014/main" id="{922C9E40-1520-4B71-A8A4-77F9A071AC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8001000" cy="1143000"/>
          </a:xfrm>
        </p:spPr>
        <p:txBody>
          <a:bodyPr/>
          <a:lstStyle/>
          <a:p>
            <a:pPr eaLnBrk="1" hangingPunct="1"/>
            <a:r>
              <a:rPr lang="en-US" altLang="en-US"/>
              <a:t>      </a:t>
            </a:r>
            <a:r>
              <a:rPr lang="en-US" altLang="en-US" sz="3200"/>
              <a:t>Roadway Elevation Project Presentation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02F7E788-B204-45A6-96B7-53215FF9A3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n-US" altLang="en-US" dirty="0"/>
              <a:t>Design Goal: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/>
              <a:t>Minimum Gutter Elevation 2.0, with the crown at 2.5 ASL.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/>
              <a:t>Past experience has shown that with recent storms, elevation 2.0 is typically above the storm surge from prolonged high tides and wind events. 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b="1" i="1" dirty="0"/>
              <a:t>Major storms will still cause flooding, but the frequency of flooding events will be less, as will the depth of flooding when these events occur.</a:t>
            </a:r>
          </a:p>
        </p:txBody>
      </p:sp>
      <p:pic>
        <p:nvPicPr>
          <p:cNvPr id="326660" name="Picture 4">
            <a:extLst>
              <a:ext uri="{FF2B5EF4-FFF2-40B4-BE49-F238E27FC236}">
                <a16:creationId xmlns:a16="http://schemas.microsoft.com/office/drawing/2014/main" id="{EE65A7F2-E110-4A8B-AC0D-A14F932B2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257A32D0-0B92-4B02-A5E1-1F6A12E69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5475288"/>
            <a:ext cx="205105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4">
            <a:extLst>
              <a:ext uri="{FF2B5EF4-FFF2-40B4-BE49-F238E27FC236}">
                <a16:creationId xmlns:a16="http://schemas.microsoft.com/office/drawing/2014/main" id="{B6F4041C-A647-4BBB-BC46-832353595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635625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6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C065591C-049E-4F75-AFDF-7F35E0AE4A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8001000" cy="1143000"/>
          </a:xfrm>
        </p:spPr>
        <p:txBody>
          <a:bodyPr/>
          <a:lstStyle/>
          <a:p>
            <a:pPr eaLnBrk="1" hangingPunct="1"/>
            <a:r>
              <a:rPr lang="en-US" altLang="en-US"/>
              <a:t>      </a:t>
            </a:r>
            <a:r>
              <a:rPr lang="en-US" altLang="en-US" sz="3200"/>
              <a:t>Roadway Elevation Project Presentation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3FC409AD-25FA-46E0-BCB7-C0609D31E1D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en-US"/>
              <a:t>What to expect…..</a:t>
            </a:r>
          </a:p>
        </p:txBody>
      </p:sp>
      <p:pic>
        <p:nvPicPr>
          <p:cNvPr id="326660" name="Picture 4">
            <a:extLst>
              <a:ext uri="{FF2B5EF4-FFF2-40B4-BE49-F238E27FC236}">
                <a16:creationId xmlns:a16="http://schemas.microsoft.com/office/drawing/2014/main" id="{6764E71E-55E4-4402-9447-9DD42F9C74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Picture 3">
            <a:extLst>
              <a:ext uri="{FF2B5EF4-FFF2-40B4-BE49-F238E27FC236}">
                <a16:creationId xmlns:a16="http://schemas.microsoft.com/office/drawing/2014/main" id="{D6573A7D-B062-4CDD-A95E-CE71E8C5A0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09800"/>
            <a:ext cx="7620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EEDD8116-A229-4A8D-A057-E755DEC21701}"/>
              </a:ext>
            </a:extLst>
          </p:cNvPr>
          <p:cNvSpPr/>
          <p:nvPr/>
        </p:nvSpPr>
        <p:spPr>
          <a:xfrm>
            <a:off x="2638425" y="5257800"/>
            <a:ext cx="4171950" cy="261938"/>
          </a:xfrm>
          <a:custGeom>
            <a:avLst/>
            <a:gdLst>
              <a:gd name="connsiteX0" fmla="*/ 0 w 4173239"/>
              <a:gd name="connsiteY0" fmla="*/ 49224 h 262355"/>
              <a:gd name="connsiteX1" fmla="*/ 2138183 w 4173239"/>
              <a:gd name="connsiteY1" fmla="*/ 14848 h 262355"/>
              <a:gd name="connsiteX2" fmla="*/ 4173239 w 4173239"/>
              <a:gd name="connsiteY2" fmla="*/ 262355 h 262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73239" h="262355">
                <a:moveTo>
                  <a:pt x="0" y="49224"/>
                </a:moveTo>
                <a:cubicBezTo>
                  <a:pt x="721321" y="14275"/>
                  <a:pt x="1442643" y="-20674"/>
                  <a:pt x="2138183" y="14848"/>
                </a:cubicBezTo>
                <a:cubicBezTo>
                  <a:pt x="2833723" y="50370"/>
                  <a:pt x="4083862" y="241729"/>
                  <a:pt x="4173239" y="262355"/>
                </a:cubicBezTo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A986113-DBE6-4947-9630-E66630E4496E}"/>
              </a:ext>
            </a:extLst>
          </p:cNvPr>
          <p:cNvSpPr/>
          <p:nvPr/>
        </p:nvSpPr>
        <p:spPr>
          <a:xfrm>
            <a:off x="4191000" y="5029200"/>
            <a:ext cx="1905000" cy="152400"/>
          </a:xfrm>
          <a:custGeom>
            <a:avLst/>
            <a:gdLst>
              <a:gd name="connsiteX0" fmla="*/ 0 w 4173239"/>
              <a:gd name="connsiteY0" fmla="*/ 49224 h 262355"/>
              <a:gd name="connsiteX1" fmla="*/ 2138183 w 4173239"/>
              <a:gd name="connsiteY1" fmla="*/ 14848 h 262355"/>
              <a:gd name="connsiteX2" fmla="*/ 4173239 w 4173239"/>
              <a:gd name="connsiteY2" fmla="*/ 262355 h 262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73239" h="262355">
                <a:moveTo>
                  <a:pt x="0" y="49224"/>
                </a:moveTo>
                <a:cubicBezTo>
                  <a:pt x="721321" y="14275"/>
                  <a:pt x="1442643" y="-20674"/>
                  <a:pt x="2138183" y="14848"/>
                </a:cubicBezTo>
                <a:cubicBezTo>
                  <a:pt x="2833723" y="50370"/>
                  <a:pt x="4083862" y="241729"/>
                  <a:pt x="4173239" y="262355"/>
                </a:cubicBezTo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621BAAC7-1547-476A-B774-AFA4EFA3F913}"/>
              </a:ext>
            </a:extLst>
          </p:cNvPr>
          <p:cNvSpPr/>
          <p:nvPr/>
        </p:nvSpPr>
        <p:spPr>
          <a:xfrm rot="170985">
            <a:off x="4953000" y="4945063"/>
            <a:ext cx="838200" cy="46037"/>
          </a:xfrm>
          <a:custGeom>
            <a:avLst/>
            <a:gdLst>
              <a:gd name="connsiteX0" fmla="*/ 0 w 4173239"/>
              <a:gd name="connsiteY0" fmla="*/ 49224 h 262355"/>
              <a:gd name="connsiteX1" fmla="*/ 2138183 w 4173239"/>
              <a:gd name="connsiteY1" fmla="*/ 14848 h 262355"/>
              <a:gd name="connsiteX2" fmla="*/ 4173239 w 4173239"/>
              <a:gd name="connsiteY2" fmla="*/ 262355 h 262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173239" h="262355">
                <a:moveTo>
                  <a:pt x="0" y="49224"/>
                </a:moveTo>
                <a:cubicBezTo>
                  <a:pt x="721321" y="14275"/>
                  <a:pt x="1442643" y="-20674"/>
                  <a:pt x="2138183" y="14848"/>
                </a:cubicBezTo>
                <a:cubicBezTo>
                  <a:pt x="2833723" y="50370"/>
                  <a:pt x="4083862" y="241729"/>
                  <a:pt x="4173239" y="262355"/>
                </a:cubicBezTo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0" name="Rounded Rectangular Callout 9">
            <a:extLst>
              <a:ext uri="{FF2B5EF4-FFF2-40B4-BE49-F238E27FC236}">
                <a16:creationId xmlns:a16="http://schemas.microsoft.com/office/drawing/2014/main" id="{645E8434-447A-4275-B807-10E1229C3265}"/>
              </a:ext>
            </a:extLst>
          </p:cNvPr>
          <p:cNvSpPr/>
          <p:nvPr/>
        </p:nvSpPr>
        <p:spPr>
          <a:xfrm>
            <a:off x="4229100" y="3765550"/>
            <a:ext cx="2286000" cy="457200"/>
          </a:xfrm>
          <a:prstGeom prst="wedgeRoundRectCallout">
            <a:avLst>
              <a:gd name="adj1" fmla="val 65105"/>
              <a:gd name="adj2" fmla="val 328685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050" dirty="0"/>
              <a:t>Note how the high the catch basins are…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6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9603A641-667A-4B46-96CE-A971E158A7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8001000" cy="1143000"/>
          </a:xfrm>
        </p:spPr>
        <p:txBody>
          <a:bodyPr/>
          <a:lstStyle/>
          <a:p>
            <a:pPr eaLnBrk="1" hangingPunct="1"/>
            <a:r>
              <a:rPr lang="en-US" altLang="en-US"/>
              <a:t>      </a:t>
            </a:r>
            <a:r>
              <a:rPr lang="en-US" altLang="en-US" sz="3200"/>
              <a:t>Roadway Elevation Project Presentation</a:t>
            </a:r>
          </a:p>
        </p:txBody>
      </p:sp>
      <p:pic>
        <p:nvPicPr>
          <p:cNvPr id="326660" name="Picture 4">
            <a:extLst>
              <a:ext uri="{FF2B5EF4-FFF2-40B4-BE49-F238E27FC236}">
                <a16:creationId xmlns:a16="http://schemas.microsoft.com/office/drawing/2014/main" id="{2C6F6001-6E62-41D7-BB7E-97CD7814CF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1">
            <a:extLst>
              <a:ext uri="{FF2B5EF4-FFF2-40B4-BE49-F238E27FC236}">
                <a16:creationId xmlns:a16="http://schemas.microsoft.com/office/drawing/2014/main" id="{CAED3961-8A96-402A-A515-FC40CA6CE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57400"/>
            <a:ext cx="7586663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F499B81-3C8F-4C5A-B567-8243F6D83544}"/>
              </a:ext>
            </a:extLst>
          </p:cNvPr>
          <p:cNvSpPr/>
          <p:nvPr/>
        </p:nvSpPr>
        <p:spPr>
          <a:xfrm>
            <a:off x="1143000" y="2133600"/>
            <a:ext cx="1513556" cy="461665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Before…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6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>
            <a:extLst>
              <a:ext uri="{FF2B5EF4-FFF2-40B4-BE49-F238E27FC236}">
                <a16:creationId xmlns:a16="http://schemas.microsoft.com/office/drawing/2014/main" id="{600B2398-F489-4845-A78F-F2C448E443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8001000" cy="1143000"/>
          </a:xfrm>
        </p:spPr>
        <p:txBody>
          <a:bodyPr/>
          <a:lstStyle/>
          <a:p>
            <a:pPr eaLnBrk="1" hangingPunct="1"/>
            <a:r>
              <a:rPr lang="en-US" altLang="en-US"/>
              <a:t>      </a:t>
            </a:r>
            <a:r>
              <a:rPr lang="en-US" altLang="en-US" sz="3200"/>
              <a:t>Roadway Elevation Project Presentation</a:t>
            </a:r>
          </a:p>
        </p:txBody>
      </p:sp>
      <p:pic>
        <p:nvPicPr>
          <p:cNvPr id="326660" name="Picture 4">
            <a:extLst>
              <a:ext uri="{FF2B5EF4-FFF2-40B4-BE49-F238E27FC236}">
                <a16:creationId xmlns:a16="http://schemas.microsoft.com/office/drawing/2014/main" id="{8A305071-E0D8-4865-B04D-D60D313C60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2">
            <a:extLst>
              <a:ext uri="{FF2B5EF4-FFF2-40B4-BE49-F238E27FC236}">
                <a16:creationId xmlns:a16="http://schemas.microsoft.com/office/drawing/2014/main" id="{5FC8A6F8-4284-4FB0-91A1-6D0764DAE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28800"/>
            <a:ext cx="6375400" cy="478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ACA2C26A-CF72-4CFF-B434-23CA19E20304}"/>
              </a:ext>
            </a:extLst>
          </p:cNvPr>
          <p:cNvSpPr/>
          <p:nvPr/>
        </p:nvSpPr>
        <p:spPr>
          <a:xfrm>
            <a:off x="4343400" y="5486400"/>
            <a:ext cx="2286000" cy="381000"/>
          </a:xfrm>
          <a:prstGeom prst="wedgeRoundRectCallout">
            <a:avLst>
              <a:gd name="adj1" fmla="val 86703"/>
              <a:gd name="adj2" fmla="val -378393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050" dirty="0"/>
              <a:t>New drainage is installed above the old roadway…..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81F90D-B9CF-4FEA-86C8-6913AFC32A0A}"/>
              </a:ext>
            </a:extLst>
          </p:cNvPr>
          <p:cNvSpPr/>
          <p:nvPr/>
        </p:nvSpPr>
        <p:spPr>
          <a:xfrm>
            <a:off x="1467331" y="1981200"/>
            <a:ext cx="5141151" cy="461665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After new drainage is installed…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6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6BF42410-0AAC-4BE4-9A0E-42E9D18405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8001000" cy="1143000"/>
          </a:xfrm>
        </p:spPr>
        <p:txBody>
          <a:bodyPr/>
          <a:lstStyle/>
          <a:p>
            <a:pPr eaLnBrk="1" hangingPunct="1"/>
            <a:r>
              <a:rPr lang="en-US" altLang="en-US"/>
              <a:t>      </a:t>
            </a:r>
            <a:r>
              <a:rPr lang="en-US" altLang="en-US" sz="3200"/>
              <a:t>Roadway Elevation Project Presentation</a:t>
            </a:r>
          </a:p>
        </p:txBody>
      </p:sp>
      <p:pic>
        <p:nvPicPr>
          <p:cNvPr id="326660" name="Picture 4">
            <a:extLst>
              <a:ext uri="{FF2B5EF4-FFF2-40B4-BE49-F238E27FC236}">
                <a16:creationId xmlns:a16="http://schemas.microsoft.com/office/drawing/2014/main" id="{745873F6-AFFC-4F6A-95D6-83853A858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3">
            <a:extLst>
              <a:ext uri="{FF2B5EF4-FFF2-40B4-BE49-F238E27FC236}">
                <a16:creationId xmlns:a16="http://schemas.microsoft.com/office/drawing/2014/main" id="{D46D1AF2-7D8F-409B-A3DF-27524F6F3D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28800"/>
            <a:ext cx="647700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ular Callout 4">
            <a:extLst>
              <a:ext uri="{FF2B5EF4-FFF2-40B4-BE49-F238E27FC236}">
                <a16:creationId xmlns:a16="http://schemas.microsoft.com/office/drawing/2014/main" id="{265A3DB4-DC97-42EB-8EB6-02F3843C1206}"/>
              </a:ext>
            </a:extLst>
          </p:cNvPr>
          <p:cNvSpPr/>
          <p:nvPr/>
        </p:nvSpPr>
        <p:spPr>
          <a:xfrm>
            <a:off x="2236788" y="4648200"/>
            <a:ext cx="2286000" cy="381000"/>
          </a:xfrm>
          <a:prstGeom prst="wedgeRoundRectCallout">
            <a:avLst>
              <a:gd name="adj1" fmla="val 58784"/>
              <a:gd name="adj2" fmla="val 256238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050" dirty="0"/>
              <a:t>The road has been filled to match the new drainage…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F551BC2-E3D7-43B8-B1F5-40204C27FFEE}"/>
              </a:ext>
            </a:extLst>
          </p:cNvPr>
          <p:cNvSpPr/>
          <p:nvPr/>
        </p:nvSpPr>
        <p:spPr>
          <a:xfrm>
            <a:off x="1402323" y="1917055"/>
            <a:ext cx="3954930" cy="461665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After filling of the road…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6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CE500A4D-0D90-4829-A815-AAE706754C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7010400" cy="1192213"/>
          </a:xfrm>
        </p:spPr>
        <p:txBody>
          <a:bodyPr/>
          <a:lstStyle/>
          <a:p>
            <a:pPr eaLnBrk="1" hangingPunct="1"/>
            <a:r>
              <a:rPr lang="en-US" altLang="en-US"/>
              <a:t> </a:t>
            </a:r>
            <a:r>
              <a:rPr lang="en-US" altLang="en-US" sz="3200"/>
              <a:t>Roadway Elevation Project Presentation</a:t>
            </a:r>
            <a:endParaRPr lang="en-US" altLang="en-US" sz="280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033A47F-613C-438F-838A-440412D0C3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1676400"/>
            <a:ext cx="7772400" cy="4530725"/>
          </a:xfrm>
        </p:spPr>
        <p:txBody>
          <a:bodyPr/>
          <a:lstStyle/>
          <a:p>
            <a:pPr marL="0" indent="0" algn="ctr" eaLnBrk="1" hangingPunct="1">
              <a:buFont typeface="Wingdings" panose="05000000000000000000" pitchFamily="2" charset="2"/>
              <a:buNone/>
            </a:pPr>
            <a:r>
              <a:rPr lang="en-US" altLang="en-US" sz="2400" b="1"/>
              <a:t>Virtual Sign In:</a:t>
            </a:r>
          </a:p>
          <a:p>
            <a:pPr marL="0" indent="0" algn="ctr" eaLnBrk="1" hangingPunct="1">
              <a:buFont typeface="Wingdings" panose="05000000000000000000" pitchFamily="2" charset="2"/>
              <a:buNone/>
            </a:pPr>
            <a:endParaRPr lang="en-US" altLang="en-US" sz="2400" b="1"/>
          </a:p>
          <a:p>
            <a:pPr marL="0" indent="0" algn="ctr" eaLnBrk="1" hangingPunct="1">
              <a:buFont typeface="Wingdings" panose="05000000000000000000" pitchFamily="2" charset="2"/>
              <a:buNone/>
            </a:pPr>
            <a:r>
              <a:rPr lang="en-US" altLang="en-US" sz="2400" b="1"/>
              <a:t>Please Email: </a:t>
            </a:r>
            <a:r>
              <a:rPr lang="en-US" altLang="en-US" sz="2400" b="1">
                <a:hlinkClick r:id="rId3"/>
              </a:rPr>
              <a:t>engineering@tomsrivertownship.com</a:t>
            </a:r>
            <a:endParaRPr lang="en-US" altLang="en-US" sz="2400" b="1"/>
          </a:p>
          <a:p>
            <a:pPr marL="0" indent="0" algn="ctr" eaLnBrk="1" hangingPunct="1">
              <a:buFont typeface="Wingdings" panose="05000000000000000000" pitchFamily="2" charset="2"/>
              <a:buNone/>
            </a:pPr>
            <a:endParaRPr lang="en-US" altLang="en-US" sz="2400" b="1"/>
          </a:p>
          <a:p>
            <a:pPr marL="0" indent="0" algn="ctr" eaLnBrk="1" hangingPunct="1">
              <a:buFont typeface="Wingdings" panose="05000000000000000000" pitchFamily="2" charset="2"/>
              <a:buNone/>
            </a:pPr>
            <a:r>
              <a:rPr lang="en-US" altLang="en-US" sz="2400" b="1"/>
              <a:t>Re: Road Elevation</a:t>
            </a:r>
          </a:p>
        </p:txBody>
      </p:sp>
      <p:pic>
        <p:nvPicPr>
          <p:cNvPr id="302084" name="Picture 4">
            <a:extLst>
              <a:ext uri="{FF2B5EF4-FFF2-40B4-BE49-F238E27FC236}">
                <a16:creationId xmlns:a16="http://schemas.microsoft.com/office/drawing/2014/main" id="{7D4C0661-F962-4286-8A0A-7B5B96066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64A982DF-2FD3-480F-9BAB-F2E897A1B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5475288"/>
            <a:ext cx="205105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4">
            <a:extLst>
              <a:ext uri="{FF2B5EF4-FFF2-40B4-BE49-F238E27FC236}">
                <a16:creationId xmlns:a16="http://schemas.microsoft.com/office/drawing/2014/main" id="{22AC86A4-13E1-4D19-B7CD-04590A548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635625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2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A6F00336-1645-4434-8BD2-583ADE1348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8001000" cy="1143000"/>
          </a:xfrm>
        </p:spPr>
        <p:txBody>
          <a:bodyPr/>
          <a:lstStyle/>
          <a:p>
            <a:pPr eaLnBrk="1" hangingPunct="1"/>
            <a:r>
              <a:rPr lang="en-US" altLang="en-US"/>
              <a:t>      </a:t>
            </a:r>
            <a:r>
              <a:rPr lang="en-US" altLang="en-US" sz="3200"/>
              <a:t>Roadway Elevation Project Presentation</a:t>
            </a:r>
          </a:p>
        </p:txBody>
      </p:sp>
      <p:pic>
        <p:nvPicPr>
          <p:cNvPr id="326660" name="Picture 4">
            <a:extLst>
              <a:ext uri="{FF2B5EF4-FFF2-40B4-BE49-F238E27FC236}">
                <a16:creationId xmlns:a16="http://schemas.microsoft.com/office/drawing/2014/main" id="{5F74EDA4-A26C-4BDD-A112-83D82EED6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Picture 4">
            <a:extLst>
              <a:ext uri="{FF2B5EF4-FFF2-40B4-BE49-F238E27FC236}">
                <a16:creationId xmlns:a16="http://schemas.microsoft.com/office/drawing/2014/main" id="{577C5A26-EB87-4A36-96BD-C10C0693BB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905000"/>
            <a:ext cx="6324600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ular Callout 8">
            <a:extLst>
              <a:ext uri="{FF2B5EF4-FFF2-40B4-BE49-F238E27FC236}">
                <a16:creationId xmlns:a16="http://schemas.microsoft.com/office/drawing/2014/main" id="{AD178B3B-27A6-4A01-9F7C-C2025F6CC20A}"/>
              </a:ext>
            </a:extLst>
          </p:cNvPr>
          <p:cNvSpPr/>
          <p:nvPr/>
        </p:nvSpPr>
        <p:spPr>
          <a:xfrm>
            <a:off x="4419600" y="5486400"/>
            <a:ext cx="2286000" cy="381000"/>
          </a:xfrm>
          <a:prstGeom prst="wedgeRoundRectCallout">
            <a:avLst>
              <a:gd name="adj1" fmla="val 64690"/>
              <a:gd name="adj2" fmla="val -297856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050" dirty="0"/>
              <a:t>Note how low the mailbox is…..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8499D6-0B31-42A3-B86F-F7B051FE309A}"/>
              </a:ext>
            </a:extLst>
          </p:cNvPr>
          <p:cNvSpPr/>
          <p:nvPr/>
        </p:nvSpPr>
        <p:spPr>
          <a:xfrm>
            <a:off x="1600200" y="1981200"/>
            <a:ext cx="3467617" cy="461665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During base paving…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6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6AC2DF06-98FA-4FE0-AADE-EA02392638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8001000" cy="1143000"/>
          </a:xfrm>
        </p:spPr>
        <p:txBody>
          <a:bodyPr/>
          <a:lstStyle/>
          <a:p>
            <a:pPr eaLnBrk="1" hangingPunct="1"/>
            <a:r>
              <a:rPr lang="en-US" altLang="en-US"/>
              <a:t>      </a:t>
            </a:r>
            <a:r>
              <a:rPr lang="en-US" altLang="en-US" sz="3200"/>
              <a:t>Roadway Elevation Project Presentation</a:t>
            </a:r>
          </a:p>
        </p:txBody>
      </p:sp>
      <p:pic>
        <p:nvPicPr>
          <p:cNvPr id="326660" name="Picture 4">
            <a:extLst>
              <a:ext uri="{FF2B5EF4-FFF2-40B4-BE49-F238E27FC236}">
                <a16:creationId xmlns:a16="http://schemas.microsoft.com/office/drawing/2014/main" id="{381CB05C-10F9-41F8-B460-84C6062BA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5">
            <a:extLst>
              <a:ext uri="{FF2B5EF4-FFF2-40B4-BE49-F238E27FC236}">
                <a16:creationId xmlns:a16="http://schemas.microsoft.com/office/drawing/2014/main" id="{F4F98E48-8C90-4DC3-A998-932FF844B3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6640513" cy="497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9D3460B-EC54-4ADA-BFC2-0F4940B05B73}"/>
              </a:ext>
            </a:extLst>
          </p:cNvPr>
          <p:cNvSpPr/>
          <p:nvPr/>
        </p:nvSpPr>
        <p:spPr>
          <a:xfrm>
            <a:off x="1524000" y="1828800"/>
            <a:ext cx="1592103" cy="461665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400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All Done!</a:t>
            </a:r>
          </a:p>
        </p:txBody>
      </p:sp>
      <p:sp>
        <p:nvSpPr>
          <p:cNvPr id="6" name="Rounded Rectangular Callout 5">
            <a:extLst>
              <a:ext uri="{FF2B5EF4-FFF2-40B4-BE49-F238E27FC236}">
                <a16:creationId xmlns:a16="http://schemas.microsoft.com/office/drawing/2014/main" id="{80EAC036-1E24-40A4-AC29-EB1A4EC70ACC}"/>
              </a:ext>
            </a:extLst>
          </p:cNvPr>
          <p:cNvSpPr/>
          <p:nvPr/>
        </p:nvSpPr>
        <p:spPr>
          <a:xfrm>
            <a:off x="2311400" y="5334000"/>
            <a:ext cx="2870200" cy="381000"/>
          </a:xfrm>
          <a:prstGeom prst="wedgeRoundRectCallout">
            <a:avLst>
              <a:gd name="adj1" fmla="val 57105"/>
              <a:gd name="adj2" fmla="val -316903"/>
              <a:gd name="adj3" fmla="val 166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eaLnBrk="1" hangingPunct="1">
              <a:defRPr/>
            </a:pPr>
            <a:r>
              <a:rPr lang="en-US" sz="1050" dirty="0"/>
              <a:t>Note: Concrete Apron at Paver Driveway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6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B3F5F503-EF59-4FD6-B7DA-8BE61EA5D5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8001000" cy="1143000"/>
          </a:xfrm>
        </p:spPr>
        <p:txBody>
          <a:bodyPr/>
          <a:lstStyle/>
          <a:p>
            <a:pPr eaLnBrk="1" hangingPunct="1"/>
            <a:r>
              <a:rPr lang="en-US" altLang="en-US"/>
              <a:t>      </a:t>
            </a:r>
            <a:r>
              <a:rPr lang="en-US" altLang="en-US" sz="3200"/>
              <a:t>Roadway Elevation Project Presentation</a:t>
            </a:r>
          </a:p>
        </p:txBody>
      </p:sp>
      <p:pic>
        <p:nvPicPr>
          <p:cNvPr id="326660" name="Picture 4">
            <a:extLst>
              <a:ext uri="{FF2B5EF4-FFF2-40B4-BE49-F238E27FC236}">
                <a16:creationId xmlns:a16="http://schemas.microsoft.com/office/drawing/2014/main" id="{EB742945-9269-40D0-9091-AFAAF1E39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15CA43-350F-4E76-87B3-35D7D605E8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2362200"/>
            <a:ext cx="338613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69471F-6CB1-4403-8498-A505B5A4BC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2362200"/>
            <a:ext cx="33877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B7FCA0-F3AA-4396-9CBA-545D38F800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4572000"/>
            <a:ext cx="3362325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83C6D0-22E6-4F73-A71C-987B6F4964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38" y="4572000"/>
            <a:ext cx="3360737" cy="189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ight Arrow 9">
            <a:extLst>
              <a:ext uri="{FF2B5EF4-FFF2-40B4-BE49-F238E27FC236}">
                <a16:creationId xmlns:a16="http://schemas.microsoft.com/office/drawing/2014/main" id="{8247E20C-165F-4DCB-B9DF-E64A3CF58A55}"/>
              </a:ext>
            </a:extLst>
          </p:cNvPr>
          <p:cNvSpPr/>
          <p:nvPr/>
        </p:nvSpPr>
        <p:spPr>
          <a:xfrm>
            <a:off x="4278313" y="2971800"/>
            <a:ext cx="1071562" cy="609600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8B145B90-1FA6-4C48-8BBF-3F893BCEC09E}"/>
              </a:ext>
            </a:extLst>
          </p:cNvPr>
          <p:cNvSpPr/>
          <p:nvPr/>
        </p:nvSpPr>
        <p:spPr>
          <a:xfrm rot="5400000">
            <a:off x="6637338" y="4076700"/>
            <a:ext cx="990600" cy="609600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021BB863-CBD9-48E9-BAF5-ABBC2DD782F8}"/>
              </a:ext>
            </a:extLst>
          </p:cNvPr>
          <p:cNvSpPr/>
          <p:nvPr/>
        </p:nvSpPr>
        <p:spPr>
          <a:xfrm rot="10800000">
            <a:off x="4244975" y="5053013"/>
            <a:ext cx="1104900" cy="685800"/>
          </a:xfrm>
          <a:prstGeom prst="rightArrow">
            <a:avLst/>
          </a:prstGeom>
          <a:solidFill>
            <a:srgbClr val="66FF66"/>
          </a:solidFill>
          <a:ln>
            <a:solidFill>
              <a:srgbClr val="66FF6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DBBD7383-F228-4BBD-A96F-A41E9FF18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4238" y="1620838"/>
            <a:ext cx="7772400" cy="4530725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n-US" altLang="en-US" kern="0" dirty="0"/>
              <a:t>Creek Road after completion….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6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776A029D-9E4D-4F6D-B4ED-61281137BE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7010400" cy="1192213"/>
          </a:xfrm>
        </p:spPr>
        <p:txBody>
          <a:bodyPr/>
          <a:lstStyle/>
          <a:p>
            <a:pPr eaLnBrk="1" hangingPunct="1"/>
            <a:r>
              <a:rPr lang="en-US" altLang="en-US"/>
              <a:t> </a:t>
            </a:r>
            <a:r>
              <a:rPr lang="en-US" altLang="en-US" sz="3200"/>
              <a:t>Roadway Elevation Project Presentation</a:t>
            </a:r>
            <a:endParaRPr lang="en-US" altLang="en-US" sz="2800"/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32BF1197-6E53-45BE-BEE4-EE585817E1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1676400"/>
            <a:ext cx="7772400" cy="4530725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en-US" b="1" i="1"/>
              <a:t>Common Questions….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en-US"/>
              <a:t>There is a misconception that elevating a road will divert water onto private property.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</a:t>
            </a:r>
          </a:p>
        </p:txBody>
      </p:sp>
      <p:pic>
        <p:nvPicPr>
          <p:cNvPr id="302084" name="Picture 4">
            <a:extLst>
              <a:ext uri="{FF2B5EF4-FFF2-40B4-BE49-F238E27FC236}">
                <a16:creationId xmlns:a16="http://schemas.microsoft.com/office/drawing/2014/main" id="{1EA59E47-7B51-4FAF-A98C-59DA670C2F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99B97E9-E117-46E8-A0CF-8143B64340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319463"/>
            <a:ext cx="6172200" cy="287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EA17D6-D60D-46F5-94D7-13153FF9270F}"/>
              </a:ext>
            </a:extLst>
          </p:cNvPr>
          <p:cNvCxnSpPr>
            <a:endCxn id="10" idx="0"/>
          </p:cNvCxnSpPr>
          <p:nvPr/>
        </p:nvCxnSpPr>
        <p:spPr>
          <a:xfrm>
            <a:off x="2971800" y="5486400"/>
            <a:ext cx="1112838" cy="125413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7B49CF7-19FB-4CB2-9B8D-2A293A3C40B3}"/>
              </a:ext>
            </a:extLst>
          </p:cNvPr>
          <p:cNvCxnSpPr>
            <a:stCxn id="10" idx="2"/>
          </p:cNvCxnSpPr>
          <p:nvPr/>
        </p:nvCxnSpPr>
        <p:spPr>
          <a:xfrm flipV="1">
            <a:off x="5183188" y="5516563"/>
            <a:ext cx="1217612" cy="79375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c 9">
            <a:extLst>
              <a:ext uri="{FF2B5EF4-FFF2-40B4-BE49-F238E27FC236}">
                <a16:creationId xmlns:a16="http://schemas.microsoft.com/office/drawing/2014/main" id="{5F6D8411-5714-4F1B-8F47-691DAFE300D4}"/>
              </a:ext>
            </a:extLst>
          </p:cNvPr>
          <p:cNvSpPr/>
          <p:nvPr/>
        </p:nvSpPr>
        <p:spPr>
          <a:xfrm rot="18928886">
            <a:off x="3014663" y="5546725"/>
            <a:ext cx="3105150" cy="2916238"/>
          </a:xfrm>
          <a:prstGeom prst="arc">
            <a:avLst>
              <a:gd name="adj1" fmla="val 17725029"/>
              <a:gd name="adj2" fmla="val 20287841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73B61E3-54A3-4589-BCBB-C03914F6F519}"/>
              </a:ext>
            </a:extLst>
          </p:cNvPr>
          <p:cNvCxnSpPr/>
          <p:nvPr/>
        </p:nvCxnSpPr>
        <p:spPr>
          <a:xfrm>
            <a:off x="1600200" y="5867400"/>
            <a:ext cx="6172200" cy="0"/>
          </a:xfrm>
          <a:prstGeom prst="line">
            <a:avLst/>
          </a:prstGeom>
          <a:ln w="606425">
            <a:solidFill>
              <a:srgbClr val="00B0F0">
                <a:alpha val="3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7D0FE5D-F502-46F5-9A51-03E83A5CDCB6}"/>
              </a:ext>
            </a:extLst>
          </p:cNvPr>
          <p:cNvCxnSpPr/>
          <p:nvPr/>
        </p:nvCxnSpPr>
        <p:spPr>
          <a:xfrm>
            <a:off x="1600200" y="5478463"/>
            <a:ext cx="6172200" cy="0"/>
          </a:xfrm>
          <a:prstGeom prst="line">
            <a:avLst/>
          </a:prstGeom>
          <a:ln w="196850">
            <a:solidFill>
              <a:srgbClr val="00B0F0">
                <a:alpha val="3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ular Callout 16">
            <a:extLst>
              <a:ext uri="{FF2B5EF4-FFF2-40B4-BE49-F238E27FC236}">
                <a16:creationId xmlns:a16="http://schemas.microsoft.com/office/drawing/2014/main" id="{5DD7AF0E-EE10-4566-8647-6759AAD9E7C5}"/>
              </a:ext>
            </a:extLst>
          </p:cNvPr>
          <p:cNvSpPr/>
          <p:nvPr/>
        </p:nvSpPr>
        <p:spPr>
          <a:xfrm>
            <a:off x="6045200" y="6270625"/>
            <a:ext cx="1303338" cy="417513"/>
          </a:xfrm>
          <a:prstGeom prst="wedgeRoundRectCallout">
            <a:avLst>
              <a:gd name="adj1" fmla="val -72680"/>
              <a:gd name="adj2" fmla="val -194783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Driveway</a:t>
            </a:r>
          </a:p>
        </p:txBody>
      </p:sp>
      <p:sp>
        <p:nvSpPr>
          <p:cNvPr id="22" name="Rounded Rectangular Callout 21">
            <a:extLst>
              <a:ext uri="{FF2B5EF4-FFF2-40B4-BE49-F238E27FC236}">
                <a16:creationId xmlns:a16="http://schemas.microsoft.com/office/drawing/2014/main" id="{3BA6944E-2F61-460A-A6DE-B66BB3711004}"/>
              </a:ext>
            </a:extLst>
          </p:cNvPr>
          <p:cNvSpPr/>
          <p:nvPr/>
        </p:nvSpPr>
        <p:spPr>
          <a:xfrm>
            <a:off x="4191000" y="6340475"/>
            <a:ext cx="923925" cy="417513"/>
          </a:xfrm>
          <a:prstGeom prst="wedgeRoundRectCallout">
            <a:avLst>
              <a:gd name="adj1" fmla="val 38109"/>
              <a:gd name="adj2" fmla="val -207827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Road</a:t>
            </a:r>
          </a:p>
        </p:txBody>
      </p:sp>
      <p:sp>
        <p:nvSpPr>
          <p:cNvPr id="24" name="Rounded Rectangular Callout 23">
            <a:extLst>
              <a:ext uri="{FF2B5EF4-FFF2-40B4-BE49-F238E27FC236}">
                <a16:creationId xmlns:a16="http://schemas.microsoft.com/office/drawing/2014/main" id="{1846915E-9137-4B3D-B008-315AE6F0F760}"/>
              </a:ext>
            </a:extLst>
          </p:cNvPr>
          <p:cNvSpPr/>
          <p:nvPr/>
        </p:nvSpPr>
        <p:spPr>
          <a:xfrm>
            <a:off x="3581400" y="3886200"/>
            <a:ext cx="2209800" cy="795338"/>
          </a:xfrm>
          <a:prstGeom prst="wedgeRoundRectCallout">
            <a:avLst>
              <a:gd name="adj1" fmla="val -1980"/>
              <a:gd name="adj2" fmla="val 14937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Newly Elevated Road &amp; Driveway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2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A8DBAC90-52E1-4432-9B39-FFA80CBE0F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7010400" cy="1192213"/>
          </a:xfrm>
        </p:spPr>
        <p:txBody>
          <a:bodyPr/>
          <a:lstStyle/>
          <a:p>
            <a:pPr eaLnBrk="1" hangingPunct="1"/>
            <a:r>
              <a:rPr lang="en-US" altLang="en-US"/>
              <a:t> </a:t>
            </a:r>
            <a:r>
              <a:rPr lang="en-US" altLang="en-US" sz="3200"/>
              <a:t>Roadway Elevation Project Presentation</a:t>
            </a:r>
            <a:endParaRPr lang="en-US" altLang="en-US" sz="2800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38F4B3C7-10A6-41F2-BA0A-D7D8D6FB6A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1676400"/>
            <a:ext cx="7772400" cy="4530725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en-US" b="1" i="1"/>
              <a:t>Common Questions….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en-US"/>
              <a:t>Will my property be restored properly? 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en-US" altLang="en-US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en-US"/>
              <a:t>The Township will reinstall what we remove or replace it. Some items can be re-set such as pavers, mailboxes, etc.. Most improvements will be new. 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en-US" altLang="en-US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</a:t>
            </a:r>
          </a:p>
        </p:txBody>
      </p:sp>
      <p:pic>
        <p:nvPicPr>
          <p:cNvPr id="302084" name="Picture 4">
            <a:extLst>
              <a:ext uri="{FF2B5EF4-FFF2-40B4-BE49-F238E27FC236}">
                <a16:creationId xmlns:a16="http://schemas.microsoft.com/office/drawing/2014/main" id="{11479C91-D441-40D6-8446-0986E6287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1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3E523239-0A86-4338-949D-0C27EF04B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5475288"/>
            <a:ext cx="205105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2" name="Picture 4">
            <a:extLst>
              <a:ext uri="{FF2B5EF4-FFF2-40B4-BE49-F238E27FC236}">
                <a16:creationId xmlns:a16="http://schemas.microsoft.com/office/drawing/2014/main" id="{B206E0C3-53EC-457C-B809-958324A2D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635625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2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34B54A42-D3FF-4419-8DB8-5021B73A62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8001000" cy="1143000"/>
          </a:xfrm>
        </p:spPr>
        <p:txBody>
          <a:bodyPr/>
          <a:lstStyle/>
          <a:p>
            <a:pPr eaLnBrk="1" hangingPunct="1"/>
            <a:r>
              <a:rPr lang="en-US" altLang="en-US"/>
              <a:t>      </a:t>
            </a:r>
            <a:r>
              <a:rPr lang="en-US" altLang="en-US" sz="3200"/>
              <a:t>Roadway Elevation Project Presentation</a:t>
            </a:r>
          </a:p>
        </p:txBody>
      </p:sp>
      <p:pic>
        <p:nvPicPr>
          <p:cNvPr id="326660" name="Picture 4">
            <a:extLst>
              <a:ext uri="{FF2B5EF4-FFF2-40B4-BE49-F238E27FC236}">
                <a16:creationId xmlns:a16="http://schemas.microsoft.com/office/drawing/2014/main" id="{36F8196A-EA37-4FAB-B6F7-25EC87A07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Box 1">
            <a:extLst>
              <a:ext uri="{FF2B5EF4-FFF2-40B4-BE49-F238E27FC236}">
                <a16:creationId xmlns:a16="http://schemas.microsoft.com/office/drawing/2014/main" id="{10A8C652-DE8C-4651-A6DB-A810C5888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2175" y="1828800"/>
            <a:ext cx="7848600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/>
              <a:t>Lessons Learned….Right of Entry Letters: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After the plans are finalized, we will send individual right of entry letters &amp; maps to each effected lot owner  with a description of what will take place on your lot.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Some residents return the letter within a week; some take six months.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 b="1" i="1"/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 i="1"/>
              <a:t>This will delay the project……</a:t>
            </a:r>
          </a:p>
        </p:txBody>
      </p:sp>
      <p:pic>
        <p:nvPicPr>
          <p:cNvPr id="5222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9267A4BC-45B0-4043-89F6-A7D66FEA5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5475288"/>
            <a:ext cx="205105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4">
            <a:extLst>
              <a:ext uri="{FF2B5EF4-FFF2-40B4-BE49-F238E27FC236}">
                <a16:creationId xmlns:a16="http://schemas.microsoft.com/office/drawing/2014/main" id="{5E948F1F-7668-4ACA-884D-ADB434417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635625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6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E8EEA406-1D5F-4D2C-B7A3-6551011258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8001000" cy="1143000"/>
          </a:xfrm>
        </p:spPr>
        <p:txBody>
          <a:bodyPr/>
          <a:lstStyle/>
          <a:p>
            <a:pPr eaLnBrk="1" hangingPunct="1"/>
            <a:r>
              <a:rPr lang="en-US" altLang="en-US"/>
              <a:t>      </a:t>
            </a:r>
            <a:r>
              <a:rPr lang="en-US" altLang="en-US" sz="3200"/>
              <a:t>Roadway Elevation Project Presentation</a:t>
            </a:r>
          </a:p>
        </p:txBody>
      </p:sp>
      <p:pic>
        <p:nvPicPr>
          <p:cNvPr id="326660" name="Picture 4">
            <a:extLst>
              <a:ext uri="{FF2B5EF4-FFF2-40B4-BE49-F238E27FC236}">
                <a16:creationId xmlns:a16="http://schemas.microsoft.com/office/drawing/2014/main" id="{CC3BFA95-F53B-4B16-9007-6C0D35C11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Content Placeholder 1">
            <a:extLst>
              <a:ext uri="{FF2B5EF4-FFF2-40B4-BE49-F238E27FC236}">
                <a16:creationId xmlns:a16="http://schemas.microsoft.com/office/drawing/2014/main" id="{0DD52302-8757-4B7A-9135-BA3871A3FF0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4400" y="1600200"/>
            <a:ext cx="7772400" cy="3048000"/>
          </a:xfrm>
        </p:spPr>
        <p:txBody>
          <a:bodyPr/>
          <a:lstStyle/>
          <a:p>
            <a:pPr marL="0" indent="0" algn="ctr">
              <a:buFont typeface="Wingdings" panose="05000000000000000000" pitchFamily="2" charset="2"/>
              <a:buNone/>
            </a:pPr>
            <a:endParaRPr lang="en-US" altLang="en-US" sz="5400"/>
          </a:p>
          <a:p>
            <a:pPr marL="0" indent="0" algn="ctr">
              <a:buFont typeface="Wingdings" panose="05000000000000000000" pitchFamily="2" charset="2"/>
              <a:buNone/>
            </a:pPr>
            <a:r>
              <a:rPr lang="en-US" altLang="en-US" sz="5400"/>
              <a:t>Open Discussion &amp; Questions……</a:t>
            </a:r>
          </a:p>
        </p:txBody>
      </p:sp>
      <p:pic>
        <p:nvPicPr>
          <p:cNvPr id="54277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40AD4877-80A2-4197-BB12-EEB57D5C03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5475288"/>
            <a:ext cx="205105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4">
            <a:extLst>
              <a:ext uri="{FF2B5EF4-FFF2-40B4-BE49-F238E27FC236}">
                <a16:creationId xmlns:a16="http://schemas.microsoft.com/office/drawing/2014/main" id="{13B68FAD-A4FB-4FF4-9615-3C0426D6B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635625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6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3FBB0021-F944-4EA2-A755-1D6DCE2A25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7010400" cy="1192213"/>
          </a:xfrm>
        </p:spPr>
        <p:txBody>
          <a:bodyPr/>
          <a:lstStyle/>
          <a:p>
            <a:pPr eaLnBrk="1" hangingPunct="1"/>
            <a:r>
              <a:rPr lang="en-US" altLang="en-US"/>
              <a:t> </a:t>
            </a:r>
            <a:r>
              <a:rPr lang="en-US" altLang="en-US" sz="3200"/>
              <a:t>Roadway Elevation Project Presentation</a:t>
            </a:r>
            <a:endParaRPr lang="en-US" altLang="en-US" sz="280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FCFF639F-7E85-4F41-B905-30B43CB1F89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1676400"/>
            <a:ext cx="7772400" cy="4530725"/>
          </a:xfrm>
        </p:spPr>
        <p:txBody>
          <a:bodyPr/>
          <a:lstStyle/>
          <a:p>
            <a:pPr marL="0" indent="0" algn="ctr" eaLnBrk="1" hangingPunct="1">
              <a:buFont typeface="Wingdings" panose="05000000000000000000" pitchFamily="2" charset="2"/>
              <a:buNone/>
            </a:pPr>
            <a:r>
              <a:rPr lang="en-US" altLang="en-US" sz="2400" b="1"/>
              <a:t>Virtual Sign In:</a:t>
            </a:r>
          </a:p>
          <a:p>
            <a:pPr marL="0" indent="0" algn="ctr" eaLnBrk="1" hangingPunct="1">
              <a:buFont typeface="Wingdings" panose="05000000000000000000" pitchFamily="2" charset="2"/>
              <a:buNone/>
            </a:pPr>
            <a:endParaRPr lang="en-US" altLang="en-US" sz="2400" b="1"/>
          </a:p>
          <a:p>
            <a:pPr marL="0" indent="0" algn="ctr" eaLnBrk="1" hangingPunct="1">
              <a:buFont typeface="Wingdings" panose="05000000000000000000" pitchFamily="2" charset="2"/>
              <a:buNone/>
            </a:pPr>
            <a:r>
              <a:rPr lang="en-US" altLang="en-US" sz="2400" b="1"/>
              <a:t>Please Email: </a:t>
            </a:r>
            <a:r>
              <a:rPr lang="en-US" altLang="en-US" sz="2400" b="1">
                <a:hlinkClick r:id="rId3"/>
              </a:rPr>
              <a:t>engineering@tomsrivertownship.com</a:t>
            </a:r>
            <a:endParaRPr lang="en-US" altLang="en-US" sz="2400" b="1"/>
          </a:p>
          <a:p>
            <a:pPr marL="0" indent="0" algn="ctr" eaLnBrk="1" hangingPunct="1">
              <a:buFont typeface="Wingdings" panose="05000000000000000000" pitchFamily="2" charset="2"/>
              <a:buNone/>
            </a:pPr>
            <a:endParaRPr lang="en-US" altLang="en-US" sz="2400" b="1"/>
          </a:p>
          <a:p>
            <a:pPr marL="0" indent="0" algn="ctr" eaLnBrk="1" hangingPunct="1">
              <a:buFont typeface="Wingdings" panose="05000000000000000000" pitchFamily="2" charset="2"/>
              <a:buNone/>
            </a:pPr>
            <a:r>
              <a:rPr lang="en-US" altLang="en-US" sz="2400" b="1"/>
              <a:t>Re: Road Elevation</a:t>
            </a:r>
          </a:p>
        </p:txBody>
      </p:sp>
      <p:pic>
        <p:nvPicPr>
          <p:cNvPr id="302084" name="Picture 4">
            <a:extLst>
              <a:ext uri="{FF2B5EF4-FFF2-40B4-BE49-F238E27FC236}">
                <a16:creationId xmlns:a16="http://schemas.microsoft.com/office/drawing/2014/main" id="{B97B3D7D-C618-487D-96CA-256CBFF33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FB5A689-F2A4-45BE-B1F1-1D5C5D9D4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5475288"/>
            <a:ext cx="205105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4">
            <a:extLst>
              <a:ext uri="{FF2B5EF4-FFF2-40B4-BE49-F238E27FC236}">
                <a16:creationId xmlns:a16="http://schemas.microsoft.com/office/drawing/2014/main" id="{82C2E20F-C0A8-42A2-88FE-893E39C45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635625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2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E6C10720-4C65-4E86-85F9-07969DEE86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7010400" cy="1192213"/>
          </a:xfrm>
        </p:spPr>
        <p:txBody>
          <a:bodyPr/>
          <a:lstStyle/>
          <a:p>
            <a:pPr eaLnBrk="1" hangingPunct="1"/>
            <a:r>
              <a:rPr lang="en-US" altLang="en-US"/>
              <a:t> </a:t>
            </a:r>
            <a:r>
              <a:rPr lang="en-US" altLang="en-US" sz="3200"/>
              <a:t>Roadway Elevation Project Presentation</a:t>
            </a:r>
            <a:endParaRPr lang="en-US" altLang="en-US" sz="280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A2D1811C-0F90-4759-97AC-3AE1515DAC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1676400"/>
            <a:ext cx="7772400" cy="4530725"/>
          </a:xfrm>
        </p:spPr>
        <p:txBody>
          <a:bodyPr/>
          <a:lstStyle/>
          <a:p>
            <a:pPr marL="0" indent="0" algn="ctr" eaLnBrk="1" hangingPunct="1">
              <a:buFont typeface="Wingdings" panose="05000000000000000000" pitchFamily="2" charset="2"/>
              <a:buNone/>
            </a:pPr>
            <a:r>
              <a:rPr lang="en-US" altLang="en-US" sz="2400" b="1" dirty="0"/>
              <a:t>In Attendance:</a:t>
            </a:r>
          </a:p>
          <a:p>
            <a:pPr marL="0" indent="0" algn="ctr" eaLnBrk="1" hangingPunct="1">
              <a:buFont typeface="Wingdings" panose="05000000000000000000" pitchFamily="2" charset="2"/>
              <a:buNone/>
            </a:pPr>
            <a:endParaRPr lang="en-US" altLang="en-US" sz="2400" b="1" dirty="0"/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en-US" sz="1800" b="1" dirty="0"/>
              <a:t>Joanne Bergin – Brick Township Business Administrator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en-US" sz="1800" b="1" dirty="0"/>
              <a:t>Elissa </a:t>
            </a:r>
            <a:r>
              <a:rPr lang="en-US" altLang="en-US" sz="1800" b="1" dirty="0" err="1"/>
              <a:t>Commins</a:t>
            </a:r>
            <a:r>
              <a:rPr lang="en-US" altLang="en-US" sz="1800" b="1" dirty="0"/>
              <a:t>, PE, CFM – Township Engineer (Brick)</a:t>
            </a:r>
          </a:p>
          <a:p>
            <a:pPr marL="0" indent="0" eaLnBrk="1" hangingPunct="1">
              <a:buNone/>
            </a:pPr>
            <a:r>
              <a:rPr lang="en-US" altLang="en-US" sz="1800" b="1" dirty="0"/>
              <a:t>Louis Amoruso, Toms River Township Business Administrator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en-US" sz="1800" b="1" dirty="0"/>
              <a:t>Brian </a:t>
            </a:r>
            <a:r>
              <a:rPr lang="en-US" altLang="en-US" sz="1800" b="1" dirty="0" err="1"/>
              <a:t>Decina</a:t>
            </a:r>
            <a:r>
              <a:rPr lang="en-US" altLang="en-US" sz="1800" b="1" dirty="0"/>
              <a:t>, PE, CME – Vice President – </a:t>
            </a:r>
            <a:r>
              <a:rPr lang="en-US" altLang="en-US" sz="1800" b="1" dirty="0" err="1"/>
              <a:t>FPA</a:t>
            </a:r>
            <a:r>
              <a:rPr lang="en-US" altLang="en-US" sz="1800" b="1" dirty="0"/>
              <a:t> Engineers (Consultant)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en-US" sz="1800" b="1" dirty="0"/>
              <a:t>Robert J. Chankalian, PE, CME – Township Engineer (Toms River)</a:t>
            </a:r>
          </a:p>
          <a:p>
            <a:pPr marL="0" indent="0" algn="ctr" eaLnBrk="1" hangingPunct="1">
              <a:buFont typeface="Wingdings" panose="05000000000000000000" pitchFamily="2" charset="2"/>
              <a:buNone/>
            </a:pPr>
            <a:endParaRPr lang="en-US" altLang="en-US" sz="2000" b="1" dirty="0"/>
          </a:p>
          <a:p>
            <a:pPr marL="0" indent="0" algn="ctr" eaLnBrk="1" hangingPunct="1">
              <a:buFont typeface="Wingdings" panose="05000000000000000000" pitchFamily="2" charset="2"/>
              <a:buNone/>
            </a:pPr>
            <a:endParaRPr lang="en-US" altLang="en-US" sz="2400" b="1" dirty="0"/>
          </a:p>
        </p:txBody>
      </p:sp>
      <p:pic>
        <p:nvPicPr>
          <p:cNvPr id="302084" name="Picture 4">
            <a:extLst>
              <a:ext uri="{FF2B5EF4-FFF2-40B4-BE49-F238E27FC236}">
                <a16:creationId xmlns:a16="http://schemas.microsoft.com/office/drawing/2014/main" id="{1726028C-2F69-49D2-82F6-0B2748DC5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6BC6576-AD1A-42F9-98BE-EA5362E29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5475288"/>
            <a:ext cx="205105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4">
            <a:extLst>
              <a:ext uri="{FF2B5EF4-FFF2-40B4-BE49-F238E27FC236}">
                <a16:creationId xmlns:a16="http://schemas.microsoft.com/office/drawing/2014/main" id="{FC034E1B-92E4-47B0-87C7-A004100FD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635625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2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BD513B65-5DBB-42A7-87E7-1DCFFCEE6C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7010400" cy="1192213"/>
          </a:xfrm>
        </p:spPr>
        <p:txBody>
          <a:bodyPr/>
          <a:lstStyle/>
          <a:p>
            <a:pPr eaLnBrk="1" hangingPunct="1"/>
            <a:r>
              <a:rPr lang="en-US" altLang="en-US"/>
              <a:t> </a:t>
            </a:r>
            <a:r>
              <a:rPr lang="en-US" altLang="en-US" sz="3200"/>
              <a:t>Roadway Elevation Project Presentation</a:t>
            </a:r>
            <a:endParaRPr lang="en-US" altLang="en-US" sz="280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5407C29A-56CE-4CEB-9F5A-217C656A1D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1676400"/>
            <a:ext cx="7772400" cy="45307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/>
              <a:t>Toms River Township and Brick Township have joined together to work on a flood mitigation project for the Normandy Beach section of both Townships.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US" altLang="en-US" sz="2400" dirty="0"/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/>
              <a:t>Mayor </a:t>
            </a:r>
            <a:r>
              <a:rPr lang="en-US" altLang="en-US" sz="2400" dirty="0" err="1"/>
              <a:t>Ducey</a:t>
            </a:r>
            <a:r>
              <a:rPr lang="en-US" altLang="en-US" sz="2400" dirty="0"/>
              <a:t> and Mayor Hill directed both Engineering Divisions to apply for NJDOT grant funding which was received last year.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US" altLang="en-US" sz="2400" dirty="0"/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/>
              <a:t>The Township Councils of Brick and Toms River Township entered into an agreement for Toms River to design and oversee the project.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US" altLang="en-US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US" altLang="en-US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US" altLang="en-US" sz="2400" dirty="0"/>
          </a:p>
        </p:txBody>
      </p:sp>
      <p:pic>
        <p:nvPicPr>
          <p:cNvPr id="302084" name="Picture 4">
            <a:extLst>
              <a:ext uri="{FF2B5EF4-FFF2-40B4-BE49-F238E27FC236}">
                <a16:creationId xmlns:a16="http://schemas.microsoft.com/office/drawing/2014/main" id="{3A10D314-5E1D-44A8-AEB6-03B77479F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4B3FB4D-5ED6-43C3-B86D-E11BF9D41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5861050"/>
            <a:ext cx="16637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Picture 4">
            <a:extLst>
              <a:ext uri="{FF2B5EF4-FFF2-40B4-BE49-F238E27FC236}">
                <a16:creationId xmlns:a16="http://schemas.microsoft.com/office/drawing/2014/main" id="{2E726DD9-57EC-45C1-982A-07C614EE5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563" y="5861050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2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08CE8D4F-48AB-4A3A-9F77-6AD05D514D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7010400" cy="1192213"/>
          </a:xfrm>
        </p:spPr>
        <p:txBody>
          <a:bodyPr/>
          <a:lstStyle/>
          <a:p>
            <a:pPr eaLnBrk="1" hangingPunct="1"/>
            <a:r>
              <a:rPr lang="en-US" altLang="en-US"/>
              <a:t> </a:t>
            </a:r>
            <a:r>
              <a:rPr lang="en-US" altLang="en-US" sz="3200"/>
              <a:t>Roadway Elevation Project Presentation</a:t>
            </a:r>
            <a:endParaRPr lang="en-US" altLang="en-US" sz="280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FEA19486-A712-4324-A700-058232A1AFD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1676400"/>
            <a:ext cx="7772400" cy="45307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/>
              <a:t>Total Cost of the Project - $5 Million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US" altLang="en-US" sz="2400" dirty="0"/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/>
              <a:t>Grants will offset $750,000 of </a:t>
            </a:r>
            <a:r>
              <a:rPr lang="en-US" altLang="en-US" sz="2400"/>
              <a:t>the project </a:t>
            </a:r>
            <a:r>
              <a:rPr lang="en-US" altLang="en-US" sz="2400" dirty="0"/>
              <a:t>cost.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altLang="en-US" sz="2400" dirty="0"/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/>
              <a:t>Funding was already approved in both 2021 Capital Budgets.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endParaRPr lang="en-US" altLang="en-US" sz="2400" dirty="0"/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/>
              <a:t>Construction is anticipated to start this fall, and to be complete by Memorial Day 2023.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US" altLang="en-US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US" altLang="en-US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US" altLang="en-US" sz="2400" dirty="0"/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US" altLang="en-US" sz="2400" dirty="0"/>
          </a:p>
        </p:txBody>
      </p:sp>
      <p:pic>
        <p:nvPicPr>
          <p:cNvPr id="302084" name="Picture 4">
            <a:extLst>
              <a:ext uri="{FF2B5EF4-FFF2-40B4-BE49-F238E27FC236}">
                <a16:creationId xmlns:a16="http://schemas.microsoft.com/office/drawing/2014/main" id="{2ACAF3A8-5C45-4224-A223-C2C7DF962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D1C6496-DA99-4B74-BC9E-C361BB713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5861050"/>
            <a:ext cx="16637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4">
            <a:extLst>
              <a:ext uri="{FF2B5EF4-FFF2-40B4-BE49-F238E27FC236}">
                <a16:creationId xmlns:a16="http://schemas.microsoft.com/office/drawing/2014/main" id="{08EE70AD-573F-4474-94D3-3396C91AE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563" y="5861050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2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8AC0500D-718B-4154-9208-E9E7F33798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7010400" cy="1192213"/>
          </a:xfrm>
        </p:spPr>
        <p:txBody>
          <a:bodyPr/>
          <a:lstStyle/>
          <a:p>
            <a:pPr eaLnBrk="1" hangingPunct="1"/>
            <a:r>
              <a:rPr lang="en-US" altLang="en-US"/>
              <a:t> </a:t>
            </a:r>
            <a:r>
              <a:rPr lang="en-US" altLang="en-US" sz="3200"/>
              <a:t>Roadway Elevation Project Presentation</a:t>
            </a:r>
            <a:endParaRPr lang="en-US" altLang="en-US" sz="280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E734C86E-5EE5-42EF-A616-6674A1F8D9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1676400"/>
            <a:ext cx="7772400" cy="45307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2400"/>
              <a:t>Roadway elevation projects started as a pilot program conducted in Toms River Township.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2400"/>
              <a:t>The program was a result of a study that was prepared after other solutions, such a check valves, were determined to be ineffective and residents still experience flooding events.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2400"/>
              <a:t>The program initially involved four (4) of the lowest streets in the Township.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2400"/>
              <a:t>Those projects are complete and have been very successful with the adjoining residents. </a:t>
            </a:r>
          </a:p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en-US" sz="2400"/>
              <a:t>Another (3) projects have since been completed as well. </a:t>
            </a:r>
          </a:p>
        </p:txBody>
      </p:sp>
      <p:pic>
        <p:nvPicPr>
          <p:cNvPr id="302084" name="Picture 4">
            <a:extLst>
              <a:ext uri="{FF2B5EF4-FFF2-40B4-BE49-F238E27FC236}">
                <a16:creationId xmlns:a16="http://schemas.microsoft.com/office/drawing/2014/main" id="{E32E3C2C-3F00-411C-9262-5A70865F4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2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0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08CE8D4F-48AB-4A3A-9F77-6AD05D514D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7010400" cy="1192213"/>
          </a:xfrm>
        </p:spPr>
        <p:txBody>
          <a:bodyPr/>
          <a:lstStyle/>
          <a:p>
            <a:pPr eaLnBrk="1" hangingPunct="1"/>
            <a:r>
              <a:rPr lang="en-US" altLang="en-US"/>
              <a:t> </a:t>
            </a:r>
            <a:r>
              <a:rPr lang="en-US" altLang="en-US" sz="3200"/>
              <a:t>Roadway Elevation Project Presentation</a:t>
            </a:r>
            <a:endParaRPr lang="en-US" altLang="en-US" sz="2800"/>
          </a:p>
        </p:txBody>
      </p:sp>
      <p:pic>
        <p:nvPicPr>
          <p:cNvPr id="302084" name="Picture 4">
            <a:extLst>
              <a:ext uri="{FF2B5EF4-FFF2-40B4-BE49-F238E27FC236}">
                <a16:creationId xmlns:a16="http://schemas.microsoft.com/office/drawing/2014/main" id="{2ACAF3A8-5C45-4224-A223-C2C7DF962C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D1C6496-DA99-4B74-BC9E-C361BB713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5861050"/>
            <a:ext cx="1663700" cy="99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4">
            <a:extLst>
              <a:ext uri="{FF2B5EF4-FFF2-40B4-BE49-F238E27FC236}">
                <a16:creationId xmlns:a16="http://schemas.microsoft.com/office/drawing/2014/main" id="{08EE70AD-573F-4474-94D3-3396C91AE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563" y="5861050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8F8EDA0-F86D-4943-A8EA-731AE8EDE8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748631"/>
            <a:ext cx="3958106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2FAEDE03-B28D-40B9-BE79-AA9D5BF9EB19}"/>
              </a:ext>
            </a:extLst>
          </p:cNvPr>
          <p:cNvSpPr/>
          <p:nvPr/>
        </p:nvSpPr>
        <p:spPr>
          <a:xfrm>
            <a:off x="1969102" y="2971800"/>
            <a:ext cx="76200" cy="762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tar: 5 Points 9">
            <a:extLst>
              <a:ext uri="{FF2B5EF4-FFF2-40B4-BE49-F238E27FC236}">
                <a16:creationId xmlns:a16="http://schemas.microsoft.com/office/drawing/2014/main" id="{A5871C07-6E40-459F-BE42-FD474671D184}"/>
              </a:ext>
            </a:extLst>
          </p:cNvPr>
          <p:cNvSpPr/>
          <p:nvPr/>
        </p:nvSpPr>
        <p:spPr>
          <a:xfrm>
            <a:off x="1104900" y="3200400"/>
            <a:ext cx="76200" cy="762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tar: 5 Points 10">
            <a:extLst>
              <a:ext uri="{FF2B5EF4-FFF2-40B4-BE49-F238E27FC236}">
                <a16:creationId xmlns:a16="http://schemas.microsoft.com/office/drawing/2014/main" id="{F593C3D9-526C-4F9C-8C48-2FCEC5EEB484}"/>
              </a:ext>
            </a:extLst>
          </p:cNvPr>
          <p:cNvSpPr/>
          <p:nvPr/>
        </p:nvSpPr>
        <p:spPr>
          <a:xfrm>
            <a:off x="1905000" y="4648200"/>
            <a:ext cx="76200" cy="762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D7C2C888-88D5-4BA2-8409-329E0B52951B}"/>
              </a:ext>
            </a:extLst>
          </p:cNvPr>
          <p:cNvSpPr/>
          <p:nvPr/>
        </p:nvSpPr>
        <p:spPr>
          <a:xfrm>
            <a:off x="3147493" y="4724400"/>
            <a:ext cx="76200" cy="762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791FBA0F-65C1-4153-AAD3-D07FE48B9C72}"/>
              </a:ext>
            </a:extLst>
          </p:cNvPr>
          <p:cNvSpPr/>
          <p:nvPr/>
        </p:nvSpPr>
        <p:spPr>
          <a:xfrm>
            <a:off x="3305491" y="4876800"/>
            <a:ext cx="76200" cy="762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tar: 5 Points 13">
            <a:extLst>
              <a:ext uri="{FF2B5EF4-FFF2-40B4-BE49-F238E27FC236}">
                <a16:creationId xmlns:a16="http://schemas.microsoft.com/office/drawing/2014/main" id="{AC265859-F95E-4C0F-96E6-3199E6DE1702}"/>
              </a:ext>
            </a:extLst>
          </p:cNvPr>
          <p:cNvSpPr/>
          <p:nvPr/>
        </p:nvSpPr>
        <p:spPr>
          <a:xfrm>
            <a:off x="3581400" y="2930089"/>
            <a:ext cx="76200" cy="762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Star: 5 Points 14">
            <a:extLst>
              <a:ext uri="{FF2B5EF4-FFF2-40B4-BE49-F238E27FC236}">
                <a16:creationId xmlns:a16="http://schemas.microsoft.com/office/drawing/2014/main" id="{EEA2AF9D-DF9C-46D2-AC7A-2335F59C1FCD}"/>
              </a:ext>
            </a:extLst>
          </p:cNvPr>
          <p:cNvSpPr/>
          <p:nvPr/>
        </p:nvSpPr>
        <p:spPr>
          <a:xfrm>
            <a:off x="2109893" y="4680702"/>
            <a:ext cx="76200" cy="76200"/>
          </a:xfrm>
          <a:prstGeom prst="star5">
            <a:avLst/>
          </a:prstGeom>
          <a:solidFill>
            <a:srgbClr val="00B050"/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tar: 5 Points 17">
            <a:extLst>
              <a:ext uri="{FF2B5EF4-FFF2-40B4-BE49-F238E27FC236}">
                <a16:creationId xmlns:a16="http://schemas.microsoft.com/office/drawing/2014/main" id="{716E3C2C-6127-4056-9C55-057B1FC4A1AE}"/>
              </a:ext>
            </a:extLst>
          </p:cNvPr>
          <p:cNvSpPr/>
          <p:nvPr/>
        </p:nvSpPr>
        <p:spPr>
          <a:xfrm>
            <a:off x="2134657" y="2786317"/>
            <a:ext cx="76200" cy="76200"/>
          </a:xfrm>
          <a:prstGeom prst="star5">
            <a:avLst/>
          </a:prstGeom>
          <a:solidFill>
            <a:srgbClr val="00B050"/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Star: 5 Points 18">
            <a:extLst>
              <a:ext uri="{FF2B5EF4-FFF2-40B4-BE49-F238E27FC236}">
                <a16:creationId xmlns:a16="http://schemas.microsoft.com/office/drawing/2014/main" id="{E8363E5E-F404-4596-9DC6-CE615851A12F}"/>
              </a:ext>
            </a:extLst>
          </p:cNvPr>
          <p:cNvSpPr/>
          <p:nvPr/>
        </p:nvSpPr>
        <p:spPr>
          <a:xfrm>
            <a:off x="2120392" y="2913149"/>
            <a:ext cx="76200" cy="76200"/>
          </a:xfrm>
          <a:prstGeom prst="star5">
            <a:avLst/>
          </a:prstGeom>
          <a:solidFill>
            <a:srgbClr val="00B050"/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ar: 5 Points 19">
            <a:extLst>
              <a:ext uri="{FF2B5EF4-FFF2-40B4-BE49-F238E27FC236}">
                <a16:creationId xmlns:a16="http://schemas.microsoft.com/office/drawing/2014/main" id="{32FC065C-5593-4C07-9DCB-4B0B4E32F35B}"/>
              </a:ext>
            </a:extLst>
          </p:cNvPr>
          <p:cNvSpPr/>
          <p:nvPr/>
        </p:nvSpPr>
        <p:spPr>
          <a:xfrm>
            <a:off x="3240111" y="2004424"/>
            <a:ext cx="76200" cy="76200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Star: 5 Points 20">
            <a:extLst>
              <a:ext uri="{FF2B5EF4-FFF2-40B4-BE49-F238E27FC236}">
                <a16:creationId xmlns:a16="http://schemas.microsoft.com/office/drawing/2014/main" id="{1801B17E-8FE1-4162-BB8D-456FA8744395}"/>
              </a:ext>
            </a:extLst>
          </p:cNvPr>
          <p:cNvSpPr/>
          <p:nvPr/>
        </p:nvSpPr>
        <p:spPr>
          <a:xfrm>
            <a:off x="3240111" y="2166954"/>
            <a:ext cx="76200" cy="76200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Star: 5 Points 21">
            <a:extLst>
              <a:ext uri="{FF2B5EF4-FFF2-40B4-BE49-F238E27FC236}">
                <a16:creationId xmlns:a16="http://schemas.microsoft.com/office/drawing/2014/main" id="{7FD081AE-0AA7-4A45-AB64-E12784AF527A}"/>
              </a:ext>
            </a:extLst>
          </p:cNvPr>
          <p:cNvSpPr/>
          <p:nvPr/>
        </p:nvSpPr>
        <p:spPr>
          <a:xfrm>
            <a:off x="3240111" y="2339614"/>
            <a:ext cx="76200" cy="76200"/>
          </a:xfrm>
          <a:prstGeom prst="star5">
            <a:avLst/>
          </a:prstGeom>
          <a:solidFill>
            <a:srgbClr val="00B050"/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9090CF-5636-4D4D-8CE3-CB133E648446}"/>
              </a:ext>
            </a:extLst>
          </p:cNvPr>
          <p:cNvSpPr txBox="1"/>
          <p:nvPr/>
        </p:nvSpPr>
        <p:spPr>
          <a:xfrm>
            <a:off x="3305491" y="1957249"/>
            <a:ext cx="1676400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i="1" dirty="0"/>
              <a:t>COMPLETE PROJECT</a:t>
            </a:r>
          </a:p>
          <a:p>
            <a:endParaRPr lang="en-US" sz="400" b="1" i="1" dirty="0"/>
          </a:p>
          <a:p>
            <a:r>
              <a:rPr lang="en-US" sz="700" b="1" i="1" dirty="0"/>
              <a:t>UNDER CONSTRUCTION</a:t>
            </a:r>
          </a:p>
          <a:p>
            <a:endParaRPr lang="en-US" sz="400" b="1" i="1" dirty="0"/>
          </a:p>
          <a:p>
            <a:r>
              <a:rPr lang="en-US" sz="700" b="1" i="1" dirty="0"/>
              <a:t>IN DESIGN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C76EF93B-D7EE-44EA-A178-3190FE180B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796" y="1748631"/>
            <a:ext cx="4321764" cy="3886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9B762F3-E39D-46E5-8290-16E53AC3ED7C}"/>
              </a:ext>
            </a:extLst>
          </p:cNvPr>
          <p:cNvSpPr/>
          <p:nvPr/>
        </p:nvSpPr>
        <p:spPr>
          <a:xfrm>
            <a:off x="672471" y="5183941"/>
            <a:ext cx="2115259" cy="13542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Toms River</a:t>
            </a: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BAC035F-2E9E-48FE-804F-533B6FD821B5}"/>
              </a:ext>
            </a:extLst>
          </p:cNvPr>
          <p:cNvSpPr/>
          <p:nvPr/>
        </p:nvSpPr>
        <p:spPr>
          <a:xfrm>
            <a:off x="3048000" y="5731291"/>
            <a:ext cx="3560590" cy="13542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Completed Projects</a:t>
            </a: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6610D0D-CC6E-4F06-8687-582AD7CEF841}"/>
              </a:ext>
            </a:extLst>
          </p:cNvPr>
          <p:cNvSpPr/>
          <p:nvPr/>
        </p:nvSpPr>
        <p:spPr>
          <a:xfrm>
            <a:off x="7901556" y="1748631"/>
            <a:ext cx="1083951" cy="13542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Brick</a:t>
            </a:r>
            <a:endParaRPr lang="en-US" sz="2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endParaRPr 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26" name="Star: 5 Points 25">
            <a:extLst>
              <a:ext uri="{FF2B5EF4-FFF2-40B4-BE49-F238E27FC236}">
                <a16:creationId xmlns:a16="http://schemas.microsoft.com/office/drawing/2014/main" id="{3B57E599-14C5-4F9C-8653-1976566934F7}"/>
              </a:ext>
            </a:extLst>
          </p:cNvPr>
          <p:cNvSpPr/>
          <p:nvPr/>
        </p:nvSpPr>
        <p:spPr>
          <a:xfrm>
            <a:off x="3705117" y="2889456"/>
            <a:ext cx="76200" cy="76200"/>
          </a:xfrm>
          <a:prstGeom prst="star5">
            <a:avLst/>
          </a:prstGeom>
          <a:solidFill>
            <a:srgbClr val="00B050"/>
          </a:solidFill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174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2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B4A1D9B6-208F-48A4-AE08-F69662CC86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76400" y="228600"/>
            <a:ext cx="7010400" cy="1192213"/>
          </a:xfrm>
        </p:spPr>
        <p:txBody>
          <a:bodyPr/>
          <a:lstStyle/>
          <a:p>
            <a:pPr eaLnBrk="1" hangingPunct="1"/>
            <a:r>
              <a:rPr lang="en-US" altLang="en-US"/>
              <a:t> </a:t>
            </a:r>
            <a:r>
              <a:rPr lang="en-US" altLang="en-US" sz="3200"/>
              <a:t>Roadway Elevation Project Presentation</a:t>
            </a:r>
            <a:endParaRPr lang="en-US" altLang="en-US" sz="2800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A50C427-EF86-49E0-8567-6CB6F6E4AE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1676400"/>
            <a:ext cx="7772400" cy="4530725"/>
          </a:xfrm>
        </p:spPr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n-US" altLang="en-US" dirty="0"/>
              <a:t>Project Understanding: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/>
              <a:t>The purpose of this project is to minimize nuisance roadway flooding and to help maintain access to low lying properties in the floodplain. 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sz="2400" dirty="0"/>
              <a:t>This project </a:t>
            </a:r>
            <a:r>
              <a:rPr lang="en-US" altLang="en-US" sz="2400" b="1" i="1" dirty="0"/>
              <a:t>will not </a:t>
            </a:r>
            <a:r>
              <a:rPr lang="en-US" altLang="en-US" sz="2400" dirty="0"/>
              <a:t>prevent all roadway flooding; otherwise the road would have to be as high as the new FEMA Base Flood Elevations used for homes. 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US" altLang="en-US" sz="2400" dirty="0"/>
          </a:p>
        </p:txBody>
      </p:sp>
      <p:pic>
        <p:nvPicPr>
          <p:cNvPr id="302084" name="Picture 4">
            <a:extLst>
              <a:ext uri="{FF2B5EF4-FFF2-40B4-BE49-F238E27FC236}">
                <a16:creationId xmlns:a16="http://schemas.microsoft.com/office/drawing/2014/main" id="{87AFC83B-7483-463B-97BA-DBB57D5351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FB82C638-A147-4E98-A6BA-0354BC2EF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5475288"/>
            <a:ext cx="205105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4">
            <a:extLst>
              <a:ext uri="{FF2B5EF4-FFF2-40B4-BE49-F238E27FC236}">
                <a16:creationId xmlns:a16="http://schemas.microsoft.com/office/drawing/2014/main" id="{416756CB-7E49-4B6F-A774-8F715E87E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635625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2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D00A4E7D-D6F3-44C6-AC2C-5E67143687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277813"/>
            <a:ext cx="8001000" cy="1143000"/>
          </a:xfrm>
        </p:spPr>
        <p:txBody>
          <a:bodyPr/>
          <a:lstStyle/>
          <a:p>
            <a:pPr eaLnBrk="1" hangingPunct="1"/>
            <a:r>
              <a:rPr lang="en-US" altLang="en-US"/>
              <a:t>      </a:t>
            </a:r>
            <a:r>
              <a:rPr lang="en-US" altLang="en-US" sz="3200"/>
              <a:t>Roadway Elevation Project Presentation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A1AA5FAD-8D26-4EDA-8B8A-DB8547CF5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r>
              <a:rPr lang="en-US" altLang="en-US" dirty="0"/>
              <a:t>Purpose of todays meeting: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dirty="0"/>
              <a:t>To review the project and show the residents how the project will progress, what the benefits will be, and how their properties will be affected.</a:t>
            </a:r>
          </a:p>
          <a:p>
            <a:pPr eaLnBrk="1" hangingPunct="1">
              <a:buFont typeface="Wingdings" panose="05000000000000000000" pitchFamily="2" charset="2"/>
              <a:buChar char="Ø"/>
              <a:defRPr/>
            </a:pPr>
            <a:r>
              <a:rPr lang="en-US" altLang="en-US" dirty="0"/>
              <a:t>Keep in mind, the higher the road is raised, the more impact to the adjoining properties.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US" altLang="en-US" dirty="0"/>
          </a:p>
        </p:txBody>
      </p:sp>
      <p:pic>
        <p:nvPicPr>
          <p:cNvPr id="326660" name="Picture 4">
            <a:extLst>
              <a:ext uri="{FF2B5EF4-FFF2-40B4-BE49-F238E27FC236}">
                <a16:creationId xmlns:a16="http://schemas.microsoft.com/office/drawing/2014/main" id="{5DE7BAE8-A2BB-4C43-94FA-A07B1338F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863E7DA8-926D-42B3-B78C-994CC1B792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5475288"/>
            <a:ext cx="2051050" cy="123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4">
            <a:extLst>
              <a:ext uri="{FF2B5EF4-FFF2-40B4-BE49-F238E27FC236}">
                <a16:creationId xmlns:a16="http://schemas.microsoft.com/office/drawing/2014/main" id="{7A8AF3A7-D376-4454-B712-6A66E2B5B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5635625"/>
            <a:ext cx="990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6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yers">
  <a:themeElements>
    <a:clrScheme name="Layers 6">
      <a:dk1>
        <a:srgbClr val="000000"/>
      </a:dk1>
      <a:lt1>
        <a:srgbClr val="FFFFE1"/>
      </a:lt1>
      <a:dk2>
        <a:srgbClr val="330033"/>
      </a:dk2>
      <a:lt2>
        <a:srgbClr val="330033"/>
      </a:lt2>
      <a:accent1>
        <a:srgbClr val="CCCC99"/>
      </a:accent1>
      <a:accent2>
        <a:srgbClr val="FF0000"/>
      </a:accent2>
      <a:accent3>
        <a:srgbClr val="FFFFEE"/>
      </a:accent3>
      <a:accent4>
        <a:srgbClr val="000000"/>
      </a:accent4>
      <a:accent5>
        <a:srgbClr val="E2E2CA"/>
      </a:accent5>
      <a:accent6>
        <a:srgbClr val="E70000"/>
      </a:accent6>
      <a:hlink>
        <a:srgbClr val="990033"/>
      </a:hlink>
      <a:folHlink>
        <a:srgbClr val="B2B2B2"/>
      </a:folHlink>
    </a:clrScheme>
    <a:fontScheme name="Layers">
      <a:majorFont>
        <a:latin typeface="Times New Roman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Layers 1">
        <a:dk1>
          <a:srgbClr val="993300"/>
        </a:dk1>
        <a:lt1>
          <a:srgbClr val="CCCCCC"/>
        </a:lt1>
        <a:dk2>
          <a:srgbClr val="000000"/>
        </a:dk2>
        <a:lt2>
          <a:srgbClr val="FFFFFF"/>
        </a:lt2>
        <a:accent1>
          <a:srgbClr val="576F2B"/>
        </a:accent1>
        <a:accent2>
          <a:srgbClr val="666699"/>
        </a:accent2>
        <a:accent3>
          <a:srgbClr val="AAAAAA"/>
        </a:accent3>
        <a:accent4>
          <a:srgbClr val="AEAEAE"/>
        </a:accent4>
        <a:accent5>
          <a:srgbClr val="B4BBAC"/>
        </a:accent5>
        <a:accent6>
          <a:srgbClr val="5C5C8A"/>
        </a:accent6>
        <a:hlink>
          <a:srgbClr val="99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2">
        <a:dk1>
          <a:srgbClr val="993300"/>
        </a:dk1>
        <a:lt1>
          <a:srgbClr val="CCCCCC"/>
        </a:lt1>
        <a:dk2>
          <a:srgbClr val="330000"/>
        </a:dk2>
        <a:lt2>
          <a:srgbClr val="FFFFFF"/>
        </a:lt2>
        <a:accent1>
          <a:srgbClr val="996633"/>
        </a:accent1>
        <a:accent2>
          <a:srgbClr val="FF0000"/>
        </a:accent2>
        <a:accent3>
          <a:srgbClr val="ADAAAA"/>
        </a:accent3>
        <a:accent4>
          <a:srgbClr val="AEAEAE"/>
        </a:accent4>
        <a:accent5>
          <a:srgbClr val="CAB8AD"/>
        </a:accent5>
        <a:accent6>
          <a:srgbClr val="E70000"/>
        </a:accent6>
        <a:hlink>
          <a:srgbClr val="FF3300"/>
        </a:hlink>
        <a:folHlink>
          <a:srgbClr val="CC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3">
        <a:dk1>
          <a:srgbClr val="79788A"/>
        </a:dk1>
        <a:lt1>
          <a:srgbClr val="FFFFFF"/>
        </a:lt1>
        <a:dk2>
          <a:srgbClr val="21203C"/>
        </a:dk2>
        <a:lt2>
          <a:srgbClr val="FFFFCC"/>
        </a:lt2>
        <a:accent1>
          <a:srgbClr val="476077"/>
        </a:accent1>
        <a:accent2>
          <a:srgbClr val="676C5A"/>
        </a:accent2>
        <a:accent3>
          <a:srgbClr val="ABABAF"/>
        </a:accent3>
        <a:accent4>
          <a:srgbClr val="DADADA"/>
        </a:accent4>
        <a:accent5>
          <a:srgbClr val="B1B6BD"/>
        </a:accent5>
        <a:accent6>
          <a:srgbClr val="5D6151"/>
        </a:accent6>
        <a:hlink>
          <a:srgbClr val="666699"/>
        </a:hlink>
        <a:folHlink>
          <a:srgbClr val="8CB0A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4">
        <a:dk1>
          <a:srgbClr val="455B41"/>
        </a:dk1>
        <a:lt1>
          <a:srgbClr val="FFFFCC"/>
        </a:lt1>
        <a:dk2>
          <a:srgbClr val="79A994"/>
        </a:dk2>
        <a:lt2>
          <a:srgbClr val="FFFFCC"/>
        </a:lt2>
        <a:accent1>
          <a:srgbClr val="517087"/>
        </a:accent1>
        <a:accent2>
          <a:srgbClr val="666699"/>
        </a:accent2>
        <a:accent3>
          <a:srgbClr val="BED1C8"/>
        </a:accent3>
        <a:accent4>
          <a:srgbClr val="DADAAE"/>
        </a:accent4>
        <a:accent5>
          <a:srgbClr val="B3BBC3"/>
        </a:accent5>
        <a:accent6>
          <a:srgbClr val="5C5C8A"/>
        </a:accent6>
        <a:hlink>
          <a:srgbClr val="993300"/>
        </a:hlink>
        <a:folHlink>
          <a:srgbClr val="A4AF6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yers 5">
        <a:dk1>
          <a:srgbClr val="330000"/>
        </a:dk1>
        <a:lt1>
          <a:srgbClr val="FF9900"/>
        </a:lt1>
        <a:dk2>
          <a:srgbClr val="FFFFFF"/>
        </a:dk2>
        <a:lt2>
          <a:srgbClr val="8B3111"/>
        </a:lt2>
        <a:accent1>
          <a:srgbClr val="DD6D07"/>
        </a:accent1>
        <a:accent2>
          <a:srgbClr val="CC9900"/>
        </a:accent2>
        <a:accent3>
          <a:srgbClr val="FFCAAA"/>
        </a:accent3>
        <a:accent4>
          <a:srgbClr val="2A0000"/>
        </a:accent4>
        <a:accent5>
          <a:srgbClr val="EBBAAA"/>
        </a:accent5>
        <a:accent6>
          <a:srgbClr val="B98A00"/>
        </a:accent6>
        <a:hlink>
          <a:srgbClr val="CC330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6">
        <a:dk1>
          <a:srgbClr val="000000"/>
        </a:dk1>
        <a:lt1>
          <a:srgbClr val="FFFFE1"/>
        </a:lt1>
        <a:dk2>
          <a:srgbClr val="330033"/>
        </a:dk2>
        <a:lt2>
          <a:srgbClr val="330033"/>
        </a:lt2>
        <a:accent1>
          <a:srgbClr val="CCCC99"/>
        </a:accent1>
        <a:accent2>
          <a:srgbClr val="FF0000"/>
        </a:accent2>
        <a:accent3>
          <a:srgbClr val="FFFFEE"/>
        </a:accent3>
        <a:accent4>
          <a:srgbClr val="000000"/>
        </a:accent4>
        <a:accent5>
          <a:srgbClr val="E2E2CA"/>
        </a:accent5>
        <a:accent6>
          <a:srgbClr val="E70000"/>
        </a:accent6>
        <a:hlink>
          <a:srgbClr val="990033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7">
        <a:dk1>
          <a:srgbClr val="000000"/>
        </a:dk1>
        <a:lt1>
          <a:srgbClr val="FFFFFF"/>
        </a:lt1>
        <a:dk2>
          <a:srgbClr val="000000"/>
        </a:dk2>
        <a:lt2>
          <a:srgbClr val="891411"/>
        </a:lt2>
        <a:accent1>
          <a:srgbClr val="4F917E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B2C7C0"/>
        </a:accent5>
        <a:accent6>
          <a:srgbClr val="B98A00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8">
        <a:dk1>
          <a:srgbClr val="000000"/>
        </a:dk1>
        <a:lt1>
          <a:srgbClr val="FFFFFF"/>
        </a:lt1>
        <a:dk2>
          <a:srgbClr val="CC0000"/>
        </a:dk2>
        <a:lt2>
          <a:srgbClr val="999966"/>
        </a:lt2>
        <a:accent1>
          <a:srgbClr val="CCCCCC"/>
        </a:accent1>
        <a:accent2>
          <a:srgbClr val="CCCC6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B9B95C"/>
        </a:accent6>
        <a:hlink>
          <a:srgbClr val="666699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9">
        <a:dk1>
          <a:srgbClr val="000000"/>
        </a:dk1>
        <a:lt1>
          <a:srgbClr val="FFFFFF"/>
        </a:lt1>
        <a:dk2>
          <a:srgbClr val="FF0000"/>
        </a:dk2>
        <a:lt2>
          <a:srgbClr val="009999"/>
        </a:lt2>
        <a:accent1>
          <a:srgbClr val="C7B505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E0D7AA"/>
        </a:accent5>
        <a:accent6>
          <a:srgbClr val="E7E75C"/>
        </a:accent6>
        <a:hlink>
          <a:srgbClr val="5A84D8"/>
        </a:hlink>
        <a:folHlink>
          <a:srgbClr val="A0C6B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yers 10">
        <a:dk1>
          <a:srgbClr val="000000"/>
        </a:dk1>
        <a:lt1>
          <a:srgbClr val="FFFFFF"/>
        </a:lt1>
        <a:dk2>
          <a:srgbClr val="660033"/>
        </a:dk2>
        <a:lt2>
          <a:srgbClr val="666699"/>
        </a:lt2>
        <a:accent1>
          <a:srgbClr val="95A3D1"/>
        </a:accent1>
        <a:accent2>
          <a:srgbClr val="FFFF66"/>
        </a:accent2>
        <a:accent3>
          <a:srgbClr val="FFFFFF"/>
        </a:accent3>
        <a:accent4>
          <a:srgbClr val="000000"/>
        </a:accent4>
        <a:accent5>
          <a:srgbClr val="C8CEE5"/>
        </a:accent5>
        <a:accent6>
          <a:srgbClr val="E7E75C"/>
        </a:accent6>
        <a:hlink>
          <a:srgbClr val="5A84D8"/>
        </a:hlink>
        <a:folHlink>
          <a:srgbClr val="CC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Layers</Template>
  <TotalTime>26091</TotalTime>
  <Words>1050</Words>
  <Application>Microsoft Office PowerPoint</Application>
  <PresentationFormat>On-screen Show (4:3)</PresentationFormat>
  <Paragraphs>171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Times New Roman</vt:lpstr>
      <vt:lpstr>Wingdings</vt:lpstr>
      <vt:lpstr>Layers</vt:lpstr>
      <vt:lpstr>Toms River &amp; Brick Township Joint Roadway Elevation Project Presentation</vt:lpstr>
      <vt:lpstr> Roadway Elevation Project Presentation</vt:lpstr>
      <vt:lpstr> Roadway Elevation Project Presentation</vt:lpstr>
      <vt:lpstr> Roadway Elevation Project Presentation</vt:lpstr>
      <vt:lpstr> Roadway Elevation Project Presentation</vt:lpstr>
      <vt:lpstr> Roadway Elevation Project Presentation</vt:lpstr>
      <vt:lpstr> Roadway Elevation Project Presentation</vt:lpstr>
      <vt:lpstr> Roadway Elevation Project Presentation</vt:lpstr>
      <vt:lpstr>      Roadway Elevation Project Presentation</vt:lpstr>
      <vt:lpstr>      Roadway Elevation Project Presentation</vt:lpstr>
      <vt:lpstr>      Roadway Elevation Project Presentation</vt:lpstr>
      <vt:lpstr>      Roadway Elevation Project Presentation</vt:lpstr>
      <vt:lpstr>      Roadway Elevation Project Presentation</vt:lpstr>
      <vt:lpstr>      Roadway Elevation Project Presentation</vt:lpstr>
      <vt:lpstr>      Roadway Elevation Project Presentation</vt:lpstr>
      <vt:lpstr>      Roadway Elevation Project Presentation</vt:lpstr>
      <vt:lpstr>      Roadway Elevation Project Presentation</vt:lpstr>
      <vt:lpstr>      Roadway Elevation Project Presentation</vt:lpstr>
      <vt:lpstr>      Roadway Elevation Project Presentation</vt:lpstr>
      <vt:lpstr>      Roadway Elevation Project Presentation</vt:lpstr>
      <vt:lpstr>      Roadway Elevation Project Presentation</vt:lpstr>
      <vt:lpstr>      Roadway Elevation Project Presentation</vt:lpstr>
      <vt:lpstr> Roadway Elevation Project Presentation</vt:lpstr>
      <vt:lpstr> Roadway Elevation Project Presentation</vt:lpstr>
      <vt:lpstr>      Roadway Elevation Project Presentation</vt:lpstr>
      <vt:lpstr>      Roadway Elevation Project Presentation</vt:lpstr>
      <vt:lpstr> Roadway Elevation Project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Toms River Township Capital Project Report</dc:title>
  <dc:creator>rjchankalian</dc:creator>
  <cp:lastModifiedBy>Robert J. Chankalian</cp:lastModifiedBy>
  <cp:revision>117</cp:revision>
  <cp:lastPrinted>2017-05-11T18:05:37Z</cp:lastPrinted>
  <dcterms:created xsi:type="dcterms:W3CDTF">2008-03-18T20:12:26Z</dcterms:created>
  <dcterms:modified xsi:type="dcterms:W3CDTF">2022-02-14T21:23:51Z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3</vt:i4>
  </property>
</Properties>
</file>